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6" r:id="rId1"/>
  </p:sld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9" r:id="rId14"/>
    <p:sldId id="268" r:id="rId15"/>
    <p:sldId id="270" r:id="rId16"/>
    <p:sldId id="271" r:id="rId17"/>
    <p:sldId id="273" r:id="rId18"/>
    <p:sldId id="274" r:id="rId19"/>
    <p:sldId id="275" r:id="rId20"/>
    <p:sldId id="276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72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95846"/>
  </p:normalViewPr>
  <p:slideViewPr>
    <p:cSldViewPr snapToGrid="0">
      <p:cViewPr varScale="1">
        <p:scale>
          <a:sx n="112" d="100"/>
          <a:sy n="112" d="100"/>
        </p:scale>
        <p:origin x="57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77394-0A20-4CF6-9066-CFC2C1C9D3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149" y="389840"/>
            <a:ext cx="8281987" cy="2954655"/>
          </a:xfrm>
        </p:spPr>
        <p:txBody>
          <a:bodyPr anchor="t" anchorCtr="0">
            <a:normAutofit/>
          </a:bodyPr>
          <a:lstStyle>
            <a:lvl1pPr algn="l">
              <a:lnSpc>
                <a:spcPct val="100000"/>
              </a:lnSpc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10971F-8922-4B23-9C80-0643D7E350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149" y="3536951"/>
            <a:ext cx="8281989" cy="2555874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A7947-E287-4738-8C82-07CE4F01EF03}" type="datetime2">
              <a:rPr lang="en-US" smtClean="0"/>
              <a:t>Wednesday, August 17, 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</a:extLst>
          </p:cNvPr>
          <p:cNvSpPr>
            <a:spLocks noChangeAspect="1"/>
          </p:cNvSpPr>
          <p:nvPr/>
        </p:nvSpPr>
        <p:spPr>
          <a:xfrm rot="2700000">
            <a:off x="612445" y="48188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</a:extLst>
          </p:cNvPr>
          <p:cNvSpPr/>
          <p:nvPr/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</a:extLst>
          </p:cNvPr>
          <p:cNvGrpSpPr/>
          <p:nvPr/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4455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79361-B9A1-48F2-9473-23DE30E2D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03906"/>
            <a:ext cx="11090275" cy="1333057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986779-C2F3-447D-85F7-F6B0E2C97D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61572-1A59-4E3B-BA65-3329E9468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EBD84-71F4-4271-8C46-0D47C0A9B12E}" type="datetime2">
              <a:rPr lang="en-US" smtClean="0"/>
              <a:t>Wednesday, August 17,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EF84F1-99FE-4F0B-9E76-F581C2C1B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B2D769-16B1-43C4-BF14-317553351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5057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E56583A-514F-4632-820D-E7EE236A46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73CBBB-7DDC-4437-8C7D-22A1C35202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C69EBF-DA20-4024-8006-B158D571E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E0CE1-F450-4107-B2CB-17B18F8A3F4A}" type="datetime2">
              <a:rPr lang="en-US" smtClean="0"/>
              <a:t>Wednesday, August 17,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BAC8B9-14B5-4DF1-994D-AB47DB3BA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876582-5F9B-4F5E-AAD5-D608CB68E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357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3BDBC526-6DCD-4FF6-8395-D8C22E46E527}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113199"/>
            <a:ext cx="11090274" cy="3979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8C025-CD7A-4966-867E-81CF82B15267}" type="datetime2">
              <a:rPr lang="en-US" smtClean="0"/>
              <a:t>Wednesday, August 17,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5111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>
            <a:extLst>
              <a:ext uri="{FF2B5EF4-FFF2-40B4-BE49-F238E27FC236}">
                <a16:creationId xmlns:a16="http://schemas.microsoft.com/office/drawing/2014/main" id="{4644CBB8-40B8-42F8-9172-07A476341DDA}"/>
              </a:ext>
            </a:extLst>
          </p:cNvPr>
          <p:cNvGrpSpPr/>
          <p:nvPr/>
        </p:nvGrpSpPr>
        <p:grpSpPr>
          <a:xfrm>
            <a:off x="356481" y="879007"/>
            <a:ext cx="734257" cy="760506"/>
            <a:chOff x="5243759" y="1363788"/>
            <a:chExt cx="734257" cy="760506"/>
          </a:xfrm>
        </p:grpSpPr>
        <p:sp>
          <p:nvSpPr>
            <p:cNvPr id="49" name="Freeform 5">
              <a:extLst>
                <a:ext uri="{FF2B5EF4-FFF2-40B4-BE49-F238E27FC236}">
                  <a16:creationId xmlns:a16="http://schemas.microsoft.com/office/drawing/2014/main" id="{35CE073E-302A-4AA7-98C7-8667DDDCFA18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0" name="Freeform 6">
              <a:extLst>
                <a:ext uri="{FF2B5EF4-FFF2-40B4-BE49-F238E27FC236}">
                  <a16:creationId xmlns:a16="http://schemas.microsoft.com/office/drawing/2014/main" id="{4FD1AE2F-DD70-4E93-B905-E052A23F0B1C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1" name="Freeform 8">
              <a:extLst>
                <a:ext uri="{FF2B5EF4-FFF2-40B4-BE49-F238E27FC236}">
                  <a16:creationId xmlns:a16="http://schemas.microsoft.com/office/drawing/2014/main" id="{E8D529E5-8838-47F0-98A4-2D46F11E499C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5DA2564-D3DB-48AD-83F0-6CC6B5743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563" y="474345"/>
            <a:ext cx="11077574" cy="2954655"/>
          </a:xfrm>
        </p:spPr>
        <p:txBody>
          <a:bodyPr vert="horz" wrap="square" lIns="0" tIns="0" rIns="0" bIns="0" rtlCol="0" anchor="b" anchorCtr="0">
            <a:normAutofit/>
          </a:bodyPr>
          <a:lstStyle>
            <a:lvl1pPr>
              <a:defRPr lang="en-US" sz="64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03DDF-462A-45CE-931B-010AB4F73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09929-0719-4517-94D6-FDF7F99E70F6}" type="datetime2">
              <a:rPr lang="en-US" smtClean="0"/>
              <a:t>Wednesday, August 17,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E10702-2ACF-4768-9E91-8CB87B895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FA722-391E-4FCF-8E15-0D7E2EC02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EEA752-36DA-440B-8747-0EB2914080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6271" y="3629772"/>
            <a:ext cx="11074866" cy="2678953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BCC02B0-8581-4752-B7BC-3CE1EF17B9F7}"/>
              </a:ext>
            </a:extLst>
          </p:cNvPr>
          <p:cNvSpPr>
            <a:spLocks noChangeAspect="1"/>
          </p:cNvSpPr>
          <p:nvPr/>
        </p:nvSpPr>
        <p:spPr>
          <a:xfrm rot="18900000">
            <a:off x="11209132" y="4448189"/>
            <a:ext cx="999200" cy="1262947"/>
          </a:xfrm>
          <a:custGeom>
            <a:avLst/>
            <a:gdLst>
              <a:gd name="connsiteX0" fmla="*/ 540000 w 999200"/>
              <a:gd name="connsiteY0" fmla="*/ 0 h 1262947"/>
              <a:gd name="connsiteX1" fmla="*/ 999200 w 999200"/>
              <a:gd name="connsiteY1" fmla="*/ 815317 h 1262947"/>
              <a:gd name="connsiteX2" fmla="*/ 552185 w 999200"/>
              <a:gd name="connsiteY2" fmla="*/ 1262333 h 1262947"/>
              <a:gd name="connsiteX3" fmla="*/ 540000 w 999200"/>
              <a:gd name="connsiteY3" fmla="*/ 1262947 h 1262947"/>
              <a:gd name="connsiteX4" fmla="*/ 0 w 999200"/>
              <a:gd name="connsiteY4" fmla="*/ 992947 h 1262947"/>
              <a:gd name="connsiteX5" fmla="*/ 10971 w 999200"/>
              <a:gd name="connsiteY5" fmla="*/ 938533 h 1262947"/>
              <a:gd name="connsiteX6" fmla="*/ 15626 w 999200"/>
              <a:gd name="connsiteY6" fmla="*/ 931034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9200" h="1262947">
                <a:moveTo>
                  <a:pt x="540000" y="0"/>
                </a:moveTo>
                <a:lnTo>
                  <a:pt x="999200" y="815317"/>
                </a:lnTo>
                <a:lnTo>
                  <a:pt x="552185" y="1262333"/>
                </a:lnTo>
                <a:lnTo>
                  <a:pt x="540000" y="1262947"/>
                </a:ln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10200000" scaled="0"/>
          </a:gradFill>
          <a:ln>
            <a:noFill/>
          </a:ln>
          <a:effectLst>
            <a:innerShdw blurRad="254000" dist="101600" dir="42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EA0FF4DB-8180-4D26-AEAE-7ECDB670F71D}"/>
              </a:ext>
            </a:extLst>
          </p:cNvPr>
          <p:cNvSpPr/>
          <p:nvPr/>
        </p:nvSpPr>
        <p:spPr>
          <a:xfrm rot="2700000">
            <a:off x="11686937" y="4853516"/>
            <a:ext cx="540000" cy="978284"/>
          </a:xfrm>
          <a:custGeom>
            <a:avLst/>
            <a:gdLst>
              <a:gd name="connsiteX0" fmla="*/ 113288 w 540000"/>
              <a:gd name="connsiteY0" fmla="*/ 0 h 978284"/>
              <a:gd name="connsiteX1" fmla="*/ 539386 w 540000"/>
              <a:gd name="connsiteY1" fmla="*/ 426099 h 978284"/>
              <a:gd name="connsiteX2" fmla="*/ 540000 w 540000"/>
              <a:gd name="connsiteY2" fmla="*/ 438284 h 978284"/>
              <a:gd name="connsiteX3" fmla="*/ 270000 w 540000"/>
              <a:gd name="connsiteY3" fmla="*/ 978284 h 978284"/>
              <a:gd name="connsiteX4" fmla="*/ 0 w 540000"/>
              <a:gd name="connsiteY4" fmla="*/ 438284 h 978284"/>
              <a:gd name="connsiteX5" fmla="*/ 79081 w 540000"/>
              <a:gd name="connsiteY5" fmla="*/ 56446 h 978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0000" h="978284">
                <a:moveTo>
                  <a:pt x="113288" y="0"/>
                </a:moveTo>
                <a:lnTo>
                  <a:pt x="539386" y="426099"/>
                </a:lnTo>
                <a:lnTo>
                  <a:pt x="540000" y="438284"/>
                </a:lnTo>
                <a:cubicBezTo>
                  <a:pt x="540000" y="736518"/>
                  <a:pt x="419117" y="978284"/>
                  <a:pt x="270000" y="978284"/>
                </a:cubicBezTo>
                <a:cubicBezTo>
                  <a:pt x="120883" y="978284"/>
                  <a:pt x="0" y="736518"/>
                  <a:pt x="0" y="438284"/>
                </a:cubicBezTo>
                <a:cubicBezTo>
                  <a:pt x="0" y="289167"/>
                  <a:pt x="30220" y="154167"/>
                  <a:pt x="79081" y="56446"/>
                </a:cubicBezTo>
                <a:close/>
              </a:path>
            </a:pathLst>
          </a:cu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9949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94729CA3-91C4-4A89-9448-A2F0E409177A}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68347B7-45FA-4A01-924D-DC385B720B3E}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4" cy="13320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862" y="2097175"/>
            <a:ext cx="5435600" cy="3995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362910-87AA-4E67-992D-8D4822FD8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5538" y="2097175"/>
            <a:ext cx="5435600" cy="3995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95673-5512-4AAA-9AEB-E00C61EC65D5}" type="datetime2">
              <a:rPr lang="en-US" smtClean="0"/>
              <a:t>Wednesday, August 17, 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1770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FD65A50E-2F73-4426-8586-9731AFA2D2E0}"/>
              </a:ext>
            </a:extLst>
          </p:cNvPr>
          <p:cNvSpPr>
            <a:spLocks noChangeAspect="1"/>
          </p:cNvSpPr>
          <p:nvPr/>
        </p:nvSpPr>
        <p:spPr>
          <a:xfrm>
            <a:off x="11091612" y="58934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89C080-4102-49AE-BDA9-59A4A67E2486}"/>
              </a:ext>
            </a:extLst>
          </p:cNvPr>
          <p:cNvSpPr/>
          <p:nvPr/>
        </p:nvSpPr>
        <p:spPr>
          <a:xfrm>
            <a:off x="11451612" y="5827878"/>
            <a:ext cx="379049" cy="360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E62014-F04C-495A-964E-6B888D49C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sz="32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5DF027-E633-44EE-ACA0-C205930AA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881275"/>
            <a:ext cx="5437186" cy="535354"/>
          </a:xfrm>
        </p:spPr>
        <p:txBody>
          <a:bodyPr anchor="b">
            <a:normAutofit/>
          </a:bodyPr>
          <a:lstStyle>
            <a:lvl1pPr marL="0" indent="0">
              <a:buNone/>
              <a:defRPr sz="14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A4F363-FEEF-4CD2-A18E-17AE8D4851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577270"/>
            <a:ext cx="5429114" cy="3515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E50F8C-4D64-40FD-AE8C-6A1F3C2A84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881275"/>
            <a:ext cx="5436392" cy="535354"/>
          </a:xfrm>
        </p:spPr>
        <p:txBody>
          <a:bodyPr vert="horz" wrap="square" lIns="0" tIns="0" rIns="0" bIns="0" rtlCol="0" anchor="b">
            <a:normAutofit/>
          </a:bodyPr>
          <a:lstStyle>
            <a:lvl1pPr>
              <a:defRPr lang="en-US" sz="1400" b="0" cap="all" spc="200" baseline="0" dirty="0">
                <a:solidFill>
                  <a:schemeClr val="tx1"/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AC943E-DB2B-40E0-907F-8EA1404791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577270"/>
            <a:ext cx="5436391" cy="3515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CDCD5B-3F26-4AFA-8BD4-E5D8DD2AF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138FA-2E87-4873-8BBA-13E447C9A99A}" type="datetime2">
              <a:rPr lang="en-US" smtClean="0"/>
              <a:t>Wednesday, August 17, 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10D1EE-83A0-4FB5-9B25-8A73DE891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31C35-2E5B-491D-85ED-DB42A4FE1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2293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2053C-0E9C-4159-B7C9-6AB743439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9149" y="550799"/>
            <a:ext cx="8283313" cy="5542025"/>
          </a:xfrm>
        </p:spPr>
        <p:txBody>
          <a:bodyPr vert="horz" wrap="square" lIns="0" tIns="0" rIns="0" bIns="0" rtlCol="0" anchor="ctr" anchorCtr="0">
            <a:norm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F51F65-E111-4656-83BE-CFCDE2DD6C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BB40A-97BD-4BFB-B639-0BFF95FDE8B7}" type="datetime2">
              <a:rPr lang="en-US" smtClean="0"/>
              <a:t>Wednesday, August 17, 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FF82CB-2D17-4918-821E-485475CF2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66589D-A056-4817-AE15-39D87FE13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E489F067-39E1-4757-BC11-6169A343F2E1}"/>
              </a:ext>
            </a:extLst>
          </p:cNvPr>
          <p:cNvSpPr>
            <a:spLocks noChangeAspect="1"/>
          </p:cNvSpPr>
          <p:nvPr/>
        </p:nvSpPr>
        <p:spPr>
          <a:xfrm rot="18900000" flipV="1">
            <a:off x="-410727" y="3958416"/>
            <a:ext cx="3536330" cy="1853969"/>
          </a:xfrm>
          <a:custGeom>
            <a:avLst/>
            <a:gdLst>
              <a:gd name="connsiteX0" fmla="*/ 3536330 w 3536330"/>
              <a:gd name="connsiteY0" fmla="*/ 1853969 h 1853969"/>
              <a:gd name="connsiteX1" fmla="*/ 1682362 w 3536330"/>
              <a:gd name="connsiteY1" fmla="*/ 0 h 1853969"/>
              <a:gd name="connsiteX2" fmla="*/ 52157 w 3536330"/>
              <a:gd name="connsiteY2" fmla="*/ 970257 h 1853969"/>
              <a:gd name="connsiteX3" fmla="*/ 0 w 3536330"/>
              <a:gd name="connsiteY3" fmla="*/ 1078528 h 1853969"/>
              <a:gd name="connsiteX4" fmla="*/ 757215 w 3536330"/>
              <a:gd name="connsiteY4" fmla="*/ 1835743 h 1853969"/>
              <a:gd name="connsiteX5" fmla="*/ 774211 w 3536330"/>
              <a:gd name="connsiteY5" fmla="*/ 1667149 h 1853969"/>
              <a:gd name="connsiteX6" fmla="*/ 1682362 w 3536330"/>
              <a:gd name="connsiteY6" fmla="*/ 926985 h 1853969"/>
              <a:gd name="connsiteX7" fmla="*/ 2609345 w 3536330"/>
              <a:gd name="connsiteY7" fmla="*/ 1853969 h 1853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36330" h="1853969">
                <a:moveTo>
                  <a:pt x="3536330" y="1853969"/>
                </a:moveTo>
                <a:cubicBezTo>
                  <a:pt x="3536330" y="830051"/>
                  <a:pt x="2706280" y="0"/>
                  <a:pt x="1682362" y="0"/>
                </a:cubicBezTo>
                <a:cubicBezTo>
                  <a:pt x="978418" y="0"/>
                  <a:pt x="366107" y="392328"/>
                  <a:pt x="52157" y="970257"/>
                </a:cubicBezTo>
                <a:lnTo>
                  <a:pt x="0" y="1078528"/>
                </a:lnTo>
                <a:lnTo>
                  <a:pt x="757215" y="1835743"/>
                </a:lnTo>
                <a:lnTo>
                  <a:pt x="774211" y="1667149"/>
                </a:lnTo>
                <a:cubicBezTo>
                  <a:pt x="860649" y="1244739"/>
                  <a:pt x="1234397" y="926985"/>
                  <a:pt x="1682362" y="926985"/>
                </a:cubicBezTo>
                <a:cubicBezTo>
                  <a:pt x="2194320" y="926985"/>
                  <a:pt x="2609345" y="1342010"/>
                  <a:pt x="2609345" y="1853969"/>
                </a:cubicBezTo>
                <a:close/>
              </a:path>
            </a:pathLst>
          </a:custGeom>
          <a:gradFill flip="none" rotWithShape="1">
            <a:gsLst>
              <a:gs pos="97000">
                <a:schemeClr val="bg2"/>
              </a:gs>
              <a:gs pos="31000">
                <a:schemeClr val="bg2">
                  <a:lumMod val="90000"/>
                  <a:lumOff val="10000"/>
                </a:schemeClr>
              </a:gs>
            </a:gsLst>
            <a:lin ang="15000000" scaled="0"/>
            <a:tileRect/>
          </a:gradFill>
          <a:ln>
            <a:noFill/>
          </a:ln>
          <a:effectLst>
            <a:innerShdw blurRad="355600" dist="101600" dir="16200000">
              <a:schemeClr val="accent1">
                <a:lumMod val="60000"/>
                <a:lumOff val="40000"/>
                <a:alpha val="8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DD231011-607F-42F1-B2D9-2BA8E91CC6AF}"/>
              </a:ext>
            </a:extLst>
          </p:cNvPr>
          <p:cNvSpPr>
            <a:spLocks noChangeAspect="1"/>
          </p:cNvSpPr>
          <p:nvPr/>
        </p:nvSpPr>
        <p:spPr>
          <a:xfrm rot="18900000" flipV="1">
            <a:off x="-481151" y="3649708"/>
            <a:ext cx="3478701" cy="2164843"/>
          </a:xfrm>
          <a:custGeom>
            <a:avLst/>
            <a:gdLst>
              <a:gd name="connsiteX0" fmla="*/ 3478701 w 3478701"/>
              <a:gd name="connsiteY0" fmla="*/ 2164843 h 2164843"/>
              <a:gd name="connsiteX1" fmla="*/ 1624733 w 3478701"/>
              <a:gd name="connsiteY1" fmla="*/ 0 h 2164843"/>
              <a:gd name="connsiteX2" fmla="*/ 87393 w 3478701"/>
              <a:gd name="connsiteY2" fmla="*/ 954459 h 2164843"/>
              <a:gd name="connsiteX3" fmla="*/ 0 w 3478701"/>
              <a:gd name="connsiteY3" fmla="*/ 1122434 h 2164843"/>
              <a:gd name="connsiteX4" fmla="*/ 736015 w 3478701"/>
              <a:gd name="connsiteY4" fmla="*/ 1858449 h 2164843"/>
              <a:gd name="connsiteX5" fmla="*/ 739424 w 3478701"/>
              <a:gd name="connsiteY5" fmla="*/ 1842964 h 2164843"/>
              <a:gd name="connsiteX6" fmla="*/ 1624733 w 3478701"/>
              <a:gd name="connsiteY6" fmla="*/ 1082422 h 2164843"/>
              <a:gd name="connsiteX7" fmla="*/ 2551716 w 3478701"/>
              <a:gd name="connsiteY7" fmla="*/ 2164843 h 2164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78701" h="2164843">
                <a:moveTo>
                  <a:pt x="3478701" y="2164843"/>
                </a:moveTo>
                <a:cubicBezTo>
                  <a:pt x="3478701" y="969234"/>
                  <a:pt x="2648651" y="0"/>
                  <a:pt x="1624733" y="0"/>
                </a:cubicBezTo>
                <a:cubicBezTo>
                  <a:pt x="984784" y="0"/>
                  <a:pt x="420564" y="378607"/>
                  <a:pt x="87393" y="954459"/>
                </a:cubicBezTo>
                <a:lnTo>
                  <a:pt x="0" y="1122434"/>
                </a:lnTo>
                <a:lnTo>
                  <a:pt x="736015" y="1858449"/>
                </a:lnTo>
                <a:lnTo>
                  <a:pt x="739424" y="1842964"/>
                </a:lnTo>
                <a:cubicBezTo>
                  <a:pt x="856791" y="1402344"/>
                  <a:pt x="1208766" y="1082422"/>
                  <a:pt x="1624733" y="1082422"/>
                </a:cubicBezTo>
                <a:cubicBezTo>
                  <a:pt x="2136692" y="1082422"/>
                  <a:pt x="2551716" y="1567038"/>
                  <a:pt x="2551716" y="2164843"/>
                </a:cubicBezTo>
                <a:close/>
              </a:path>
            </a:pathLst>
          </a:custGeom>
          <a:solidFill>
            <a:schemeClr val="bg2">
              <a:lumMod val="50000"/>
              <a:lumOff val="50000"/>
              <a:alpha val="40000"/>
            </a:schemeClr>
          </a:solidFill>
          <a:ln>
            <a:noFill/>
          </a:ln>
          <a:effectLst>
            <a:softEdge rad="381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C472EFA-56B5-4A41-8D4B-E9F37727F34D}"/>
              </a:ext>
            </a:extLst>
          </p:cNvPr>
          <p:cNvSpPr/>
          <p:nvPr/>
        </p:nvSpPr>
        <p:spPr>
          <a:xfrm rot="13500000" flipV="1">
            <a:off x="1512277" y="2840042"/>
            <a:ext cx="214196" cy="933178"/>
          </a:xfrm>
          <a:prstGeom prst="ellipse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33781B6C-21AD-489D-A3CB-522BB2AC543F}"/>
              </a:ext>
            </a:extLst>
          </p:cNvPr>
          <p:cNvSpPr>
            <a:spLocks noChangeAspect="1"/>
          </p:cNvSpPr>
          <p:nvPr/>
        </p:nvSpPr>
        <p:spPr>
          <a:xfrm>
            <a:off x="1780661" y="385236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1AD5B80-530E-44CD-8D4A-2796FB214CBF}"/>
              </a:ext>
            </a:extLst>
          </p:cNvPr>
          <p:cNvGrpSpPr/>
          <p:nvPr/>
        </p:nvGrpSpPr>
        <p:grpSpPr>
          <a:xfrm>
            <a:off x="623181" y="1514007"/>
            <a:ext cx="734257" cy="760506"/>
            <a:chOff x="5243759" y="1363788"/>
            <a:chExt cx="734257" cy="760506"/>
          </a:xfrm>
        </p:grpSpPr>
        <p:sp>
          <p:nvSpPr>
            <p:cNvPr id="52" name="Freeform 5">
              <a:extLst>
                <a:ext uri="{FF2B5EF4-FFF2-40B4-BE49-F238E27FC236}">
                  <a16:creationId xmlns:a16="http://schemas.microsoft.com/office/drawing/2014/main" id="{2F746AA8-9050-4515-9B17-BC850368529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Freeform 6">
              <a:extLst>
                <a:ext uri="{FF2B5EF4-FFF2-40B4-BE49-F238E27FC236}">
                  <a16:creationId xmlns:a16="http://schemas.microsoft.com/office/drawing/2014/main" id="{23EC1AC3-1698-46D5-80B7-F22F15E1A5E4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4" name="Freeform 8">
              <a:extLst>
                <a:ext uri="{FF2B5EF4-FFF2-40B4-BE49-F238E27FC236}">
                  <a16:creationId xmlns:a16="http://schemas.microsoft.com/office/drawing/2014/main" id="{73766156-553C-46EB-93FA-4F37CC0FF5CF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976640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9E0E3-ECF6-4CFE-8698-AEFEBCECC3C0}" type="datetime2">
              <a:rPr lang="en-US" smtClean="0"/>
              <a:t>Wednesday, August 17, 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3241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78B0BE9-88B0-4883-9BA9-CD594C400EC1}"/>
              </a:ext>
            </a:extLst>
          </p:cNvPr>
          <p:cNvGrpSpPr/>
          <p:nvPr/>
        </p:nvGrpSpPr>
        <p:grpSpPr>
          <a:xfrm>
            <a:off x="4949631" y="5111861"/>
            <a:ext cx="1262947" cy="1335600"/>
            <a:chOff x="2678417" y="2427951"/>
            <a:chExt cx="1262947" cy="13356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59DCBF3-7AFA-4CD1-A918-BC6DDE674E6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6964A02-96E1-4654-9187-DDDE7409F75B}"/>
                </a:ext>
              </a:extLst>
            </p:cNvPr>
            <p:cNvSpPr/>
            <p:nvPr/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F3FF76C-A012-4CDA-8AE7-E94139557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5" cy="984885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A4C80-DC38-4641-924F-90D6078CF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5775" y="1750060"/>
            <a:ext cx="7345362" cy="4342765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C42771-D3A7-4072-85DC-B7C5E530E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50060"/>
            <a:ext cx="3565525" cy="434276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D47AB1-6EB5-4E2C-B4A7-42DC643E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462FC-960E-4740-921F-B36862979F21}" type="datetime2">
              <a:rPr lang="en-US" smtClean="0"/>
              <a:t>Wednesday, August 17, 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A9D15F-B6ED-46E1-9840-0B625880E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AEB023-7A5E-4087-B75E-A38A80EE5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8440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F98F1FBA-F8BB-42CF-8B3E-D19AAFEE96C1}"/>
              </a:ext>
            </a:extLst>
          </p:cNvPr>
          <p:cNvGrpSpPr/>
          <p:nvPr/>
        </p:nvGrpSpPr>
        <p:grpSpPr>
          <a:xfrm>
            <a:off x="334964" y="5115518"/>
            <a:ext cx="734257" cy="760506"/>
            <a:chOff x="5243759" y="1363788"/>
            <a:chExt cx="734257" cy="760506"/>
          </a:xfrm>
        </p:grpSpPr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60EE09DD-C3DB-4266-BCC3-A765CFFBF37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5F301FE0-96DC-4EFB-BBEE-AED762C337C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3BEAD276-8850-4C0C-9777-8537000D522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E5EE0A0-B07E-479B-9684-4BD09FA43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75409"/>
            <a:ext cx="4500562" cy="984885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sz="32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1893A9-3462-4F51-83AE-5D2F124B98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67324" y="575409"/>
            <a:ext cx="6373813" cy="5733316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A9240C-79C0-4A88-A476-725DE1B9C2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76195"/>
            <a:ext cx="4500562" cy="4532530"/>
          </a:xfrm>
        </p:spPr>
        <p:txBody>
          <a:bodyPr anchor="t" anchorCtr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7D2D6F-49E8-4217-A908-2D9E43583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BC9E2-CB44-4C05-9BB5-496C18A241E0}" type="datetime2">
              <a:rPr lang="en-US" smtClean="0"/>
              <a:t>Wednesday, August 17, 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1C4440-6B8D-4A24-A807-8B1302A3D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CFE189-E20B-4108-B290-24442433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0083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028302-E866-455D-8898-536230275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11090275" cy="133305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94E72B-F0CF-4BC4-B509-A1C4508BE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3" y="2113862"/>
            <a:ext cx="11091600" cy="3978963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ACE49D-C22F-4540-AC09-E421D2A2E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9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246CB39B-5F4C-4A7E-9BE3-AAFD45576D16}" type="datetime2">
              <a:rPr lang="en-US" smtClean="0"/>
              <a:t>Wednesday, August 17, 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D5C3BE-317E-49E8-82B5-C8A7EC9C8A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9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r>
              <a:rPr lang="en-US"/>
              <a:t>Sample Footer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574E12-6C16-431F-B2CE-E4B15916BA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9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07077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5" r:id="rId6"/>
    <p:sldLayoutId id="2147483680" r:id="rId7"/>
    <p:sldLayoutId id="2147483681" r:id="rId8"/>
    <p:sldLayoutId id="2147483682" r:id="rId9"/>
    <p:sldLayoutId id="2147483684" r:id="rId10"/>
    <p:sldLayoutId id="2147483683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lang="en-US" sz="4800" kern="120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spcAft>
          <a:spcPts val="800"/>
        </a:spcAft>
        <a:buFont typeface="Arial" panose="020B0604020202020204" pitchFamily="34" charset="0"/>
        <a:buChar char="•"/>
        <a:defRPr sz="20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sv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D0A8F7-3B3A-0DCD-3DA8-CE0486AEA3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27610"/>
            <a:ext cx="5437187" cy="226521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>
                    <a:alpha val="60000"/>
                  </a:schemeClr>
                </a:solidFill>
              </a:rPr>
              <a:t>THE CLOUD DATA </a:t>
            </a:r>
          </a:p>
          <a:p>
            <a:r>
              <a:rPr lang="en-US" dirty="0">
                <a:solidFill>
                  <a:schemeClr val="tx1">
                    <a:alpha val="60000"/>
                  </a:schemeClr>
                </a:solidFill>
              </a:rPr>
              <a:t>PLATFORM</a:t>
            </a:r>
          </a:p>
        </p:txBody>
      </p:sp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E1056048-B766-7919-9302-5A784753B8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637" r="24615" b="2"/>
          <a:stretch/>
        </p:blipFill>
        <p:spPr>
          <a:xfrm>
            <a:off x="6508749" y="862806"/>
            <a:ext cx="5132388" cy="5132388"/>
          </a:xfrm>
          <a:custGeom>
            <a:avLst/>
            <a:gdLst/>
            <a:ahLst/>
            <a:cxnLst/>
            <a:rect l="l" t="t" r="r" b="b"/>
            <a:pathLst>
              <a:path w="5132388" h="5132388">
                <a:moveTo>
                  <a:pt x="2566194" y="0"/>
                </a:moveTo>
                <a:cubicBezTo>
                  <a:pt x="3983464" y="0"/>
                  <a:pt x="5132388" y="1148924"/>
                  <a:pt x="5132388" y="2566194"/>
                </a:cubicBezTo>
                <a:cubicBezTo>
                  <a:pt x="5132388" y="3983464"/>
                  <a:pt x="3983464" y="5132388"/>
                  <a:pt x="2566194" y="5132388"/>
                </a:cubicBezTo>
                <a:cubicBezTo>
                  <a:pt x="1148924" y="5132388"/>
                  <a:pt x="0" y="3983464"/>
                  <a:pt x="0" y="2566194"/>
                </a:cubicBezTo>
                <a:cubicBezTo>
                  <a:pt x="0" y="1148924"/>
                  <a:pt x="1148924" y="0"/>
                  <a:pt x="2566194" y="0"/>
                </a:cubicBezTo>
                <a:close/>
              </a:path>
            </a:pathLst>
          </a:cu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73840CF4-F848-4FE0-AEA6-C9E806911B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20950" y="549275"/>
            <a:ext cx="667802" cy="631474"/>
            <a:chOff x="10478914" y="1506691"/>
            <a:chExt cx="667802" cy="631474"/>
          </a:xfrm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F4B46153-41DB-494F-9B08-EBCCF27283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7B6D42DA-2D84-4A50-A359-7A5C651B1C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6" name="Oval 25">
            <a:extLst>
              <a:ext uri="{FF2B5EF4-FFF2-40B4-BE49-F238E27FC236}">
                <a16:creationId xmlns:a16="http://schemas.microsoft.com/office/drawing/2014/main" id="{94459D96-B947-4C7F-8BCA-915F8B07C0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82954" y="5171203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2C261ABE-3165-AD85-264C-D2A223BE74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4500" y="2857421"/>
            <a:ext cx="5972456" cy="2754709"/>
          </a:xfrm>
        </p:spPr>
        <p:txBody>
          <a:bodyPr/>
          <a:lstStyle/>
          <a:p>
            <a:r>
              <a:rPr lang="en-US" dirty="0"/>
              <a:t>SNOWFLAKE </a:t>
            </a:r>
          </a:p>
        </p:txBody>
      </p:sp>
    </p:spTree>
    <p:extLst>
      <p:ext uri="{BB962C8B-B14F-4D97-AF65-F5344CB8AC3E}">
        <p14:creationId xmlns:p14="http://schemas.microsoft.com/office/powerpoint/2010/main" val="13455496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Freeform: Shape 9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3" name="Oval 11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4" name="Oval 13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5" name="Group 15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6" name="Freeform: Shape 16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Freeform: Shape 17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8" name="Oval 18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9" name="Oval 19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40" name="Rectangle 21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4E7CD4-BF69-1184-1FB1-D4D44CFC1E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538" y="1504919"/>
            <a:ext cx="5437187" cy="2986234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5400" dirty="0"/>
              <a:t>Separate Warehouse for Different Workloads</a:t>
            </a:r>
          </a:p>
        </p:txBody>
      </p:sp>
      <p:sp>
        <p:nvSpPr>
          <p:cNvPr id="41" name="Oval 23">
            <a:extLst>
              <a:ext uri="{FF2B5EF4-FFF2-40B4-BE49-F238E27FC236}">
                <a16:creationId xmlns:a16="http://schemas.microsoft.com/office/drawing/2014/main" id="{BEBFBB3C-FA07-4A06-A8D8-D690F92A28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56000" y="5012826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Content Placeholder 4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8EB43790-3D04-72DD-7992-7302BE791B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56000" y="527844"/>
            <a:ext cx="6311912" cy="5996315"/>
          </a:xfrm>
          <a:custGeom>
            <a:avLst/>
            <a:gdLst/>
            <a:ahLst/>
            <a:cxnLst/>
            <a:rect l="l" t="t" r="r" b="b"/>
            <a:pathLst>
              <a:path w="5437187" h="5761037">
                <a:moveTo>
                  <a:pt x="0" y="0"/>
                </a:moveTo>
                <a:lnTo>
                  <a:pt x="5437187" y="0"/>
                </a:lnTo>
                <a:lnTo>
                  <a:pt x="5437187" y="5761037"/>
                </a:lnTo>
                <a:lnTo>
                  <a:pt x="0" y="576103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2065743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F75C31-58FC-E4B3-550F-44F9A557A4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6373812" cy="984885"/>
          </a:xfrm>
        </p:spPr>
        <p:txBody>
          <a:bodyPr vert="horz" wrap="square" lIns="0" tIns="0" rIns="0" bIns="0" rtlCol="0" anchor="ctr" anchorCtr="0">
            <a:normAutofit/>
          </a:bodyPr>
          <a:lstStyle/>
          <a:p>
            <a:r>
              <a:rPr lang="en-US"/>
              <a:t>Service Layer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1ACE9CC-FA52-49A8-A8CB-4C6772C481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83434"/>
            <a:ext cx="12192000" cy="4774566"/>
          </a:xfrm>
          <a:prstGeom prst="rect">
            <a:avLst/>
          </a:prstGeom>
          <a:solidFill>
            <a:schemeClr val="bg2">
              <a:lumMod val="50000"/>
              <a:lumOff val="50000"/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Graphical user interface&#10;&#10;Description automatically generated">
            <a:extLst>
              <a:ext uri="{FF2B5EF4-FFF2-40B4-BE49-F238E27FC236}">
                <a16:creationId xmlns:a16="http://schemas.microsoft.com/office/drawing/2014/main" id="{B766B8F6-4F11-905B-40E0-0B578F368C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1891" y="1583284"/>
            <a:ext cx="11228134" cy="4519323"/>
          </a:xfrm>
          <a:custGeom>
            <a:avLst/>
            <a:gdLst/>
            <a:ahLst/>
            <a:cxnLst/>
            <a:rect l="l" t="t" r="r" b="b"/>
            <a:pathLst>
              <a:path w="12192000" h="4225290">
                <a:moveTo>
                  <a:pt x="0" y="0"/>
                </a:moveTo>
                <a:lnTo>
                  <a:pt x="12192000" y="0"/>
                </a:lnTo>
                <a:lnTo>
                  <a:pt x="12192000" y="4225290"/>
                </a:lnTo>
                <a:lnTo>
                  <a:pt x="0" y="4225290"/>
                </a:lnTo>
                <a:close/>
              </a:path>
            </a:pathLst>
          </a:cu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28B56926-F216-4281-9196-1495BD3061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2993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8AB2E5-920C-407C-7923-AFC8DC7DE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Table and Partition File Mapping</a:t>
            </a:r>
          </a:p>
        </p:txBody>
      </p:sp>
      <p:pic>
        <p:nvPicPr>
          <p:cNvPr id="9" name="Content Placeholder 8" descr="Diagram&#10;&#10;Description automatically generated">
            <a:extLst>
              <a:ext uri="{FF2B5EF4-FFF2-40B4-BE49-F238E27FC236}">
                <a16:creationId xmlns:a16="http://schemas.microsoft.com/office/drawing/2014/main" id="{49E138FD-776C-15A9-9096-7D2C89438A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6557" y="1281430"/>
            <a:ext cx="10363406" cy="5283000"/>
          </a:xfrm>
        </p:spPr>
      </p:pic>
    </p:spTree>
    <p:extLst>
      <p:ext uri="{BB962C8B-B14F-4D97-AF65-F5344CB8AC3E}">
        <p14:creationId xmlns:p14="http://schemas.microsoft.com/office/powerpoint/2010/main" val="24337302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72DF9-CB4A-FFAC-84B4-91657AEB3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Why Only For Cloud(SaaS) ?</a:t>
            </a:r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1C03575F-1EC4-739F-8D93-5E4A6380F3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9538" y="1439069"/>
            <a:ext cx="10894750" cy="4957112"/>
          </a:xfrm>
        </p:spPr>
      </p:pic>
    </p:spTree>
    <p:extLst>
      <p:ext uri="{BB962C8B-B14F-4D97-AF65-F5344CB8AC3E}">
        <p14:creationId xmlns:p14="http://schemas.microsoft.com/office/powerpoint/2010/main" val="39277344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Freeform: Shape 81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94" name="Rectangle 93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3F76A3-89AA-25B6-6447-D1B3731BC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5524" cy="3034657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r>
              <a:rPr lang="en-US" sz="4400"/>
              <a:t>CREATE YOUR SNOWFLAKE ACCOUNT : SIGNUP</a:t>
            </a:r>
          </a:p>
        </p:txBody>
      </p:sp>
      <p:pic>
        <p:nvPicPr>
          <p:cNvPr id="7" name="Picture 6" descr="Graphical user interface&#10;&#10;Description automatically generated">
            <a:extLst>
              <a:ext uri="{FF2B5EF4-FFF2-40B4-BE49-F238E27FC236}">
                <a16:creationId xmlns:a16="http://schemas.microsoft.com/office/drawing/2014/main" id="{D8519ABB-99BD-A297-DD94-C3242D310C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4964" y="549275"/>
            <a:ext cx="2536172" cy="3055629"/>
          </a:xfrm>
          <a:custGeom>
            <a:avLst/>
            <a:gdLst/>
            <a:ahLst/>
            <a:cxnLst/>
            <a:rect l="l" t="t" r="r" b="b"/>
            <a:pathLst>
              <a:path w="2771775" h="2771775">
                <a:moveTo>
                  <a:pt x="0" y="0"/>
                </a:moveTo>
                <a:lnTo>
                  <a:pt x="2771775" y="0"/>
                </a:lnTo>
                <a:lnTo>
                  <a:pt x="2771775" y="2771775"/>
                </a:lnTo>
                <a:lnTo>
                  <a:pt x="0" y="2771775"/>
                </a:lnTo>
                <a:close/>
              </a:path>
            </a:pathLst>
          </a:custGeom>
        </p:spPr>
      </p:pic>
      <p:grpSp>
        <p:nvGrpSpPr>
          <p:cNvPr id="96" name="Group 95">
            <a:extLst>
              <a:ext uri="{FF2B5EF4-FFF2-40B4-BE49-F238E27FC236}">
                <a16:creationId xmlns:a16="http://schemas.microsoft.com/office/drawing/2014/main" id="{05A5D99C-8CA9-4688-A7A5-0D9C34AE30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16575" y="5165702"/>
            <a:ext cx="734257" cy="760506"/>
            <a:chOff x="5243759" y="1363788"/>
            <a:chExt cx="734257" cy="760506"/>
          </a:xfrm>
        </p:grpSpPr>
        <p:sp>
          <p:nvSpPr>
            <p:cNvPr id="97" name="Freeform 5">
              <a:extLst>
                <a:ext uri="{FF2B5EF4-FFF2-40B4-BE49-F238E27FC236}">
                  <a16:creationId xmlns:a16="http://schemas.microsoft.com/office/drawing/2014/main" id="{03F95395-CCA6-4A43-85F6-69571A5ABC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8" name="Freeform 6">
              <a:extLst>
                <a:ext uri="{FF2B5EF4-FFF2-40B4-BE49-F238E27FC236}">
                  <a16:creationId xmlns:a16="http://schemas.microsoft.com/office/drawing/2014/main" id="{4173C2D0-52E8-4925-8ED2-CF521F5EA5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9" name="Freeform 8">
              <a:extLst>
                <a:ext uri="{FF2B5EF4-FFF2-40B4-BE49-F238E27FC236}">
                  <a16:creationId xmlns:a16="http://schemas.microsoft.com/office/drawing/2014/main" id="{1EB77B77-4A3B-4F2F-848A-78978F686F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11" name="Picture 10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33F9FC2-49B5-646F-D8FF-8EC8A5DACB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0553" y="549273"/>
            <a:ext cx="3930825" cy="5759450"/>
          </a:xfrm>
          <a:custGeom>
            <a:avLst/>
            <a:gdLst/>
            <a:ahLst/>
            <a:cxnLst/>
            <a:rect l="l" t="t" r="r" b="b"/>
            <a:pathLst>
              <a:path w="2771776" h="2771776">
                <a:moveTo>
                  <a:pt x="0" y="0"/>
                </a:moveTo>
                <a:lnTo>
                  <a:pt x="2771776" y="0"/>
                </a:lnTo>
                <a:lnTo>
                  <a:pt x="2771776" y="2771776"/>
                </a:lnTo>
                <a:lnTo>
                  <a:pt x="0" y="2771776"/>
                </a:lnTo>
                <a:close/>
              </a:path>
            </a:pathLst>
          </a:cu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C25589B-D596-A01B-0C19-A862D19548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8755061" y="4143275"/>
            <a:ext cx="3245621" cy="1825662"/>
          </a:xfrm>
          <a:custGeom>
            <a:avLst/>
            <a:gdLst/>
            <a:ahLst/>
            <a:cxnLst/>
            <a:rect l="l" t="t" r="r" b="b"/>
            <a:pathLst>
              <a:path w="4090132" h="5759450">
                <a:moveTo>
                  <a:pt x="0" y="0"/>
                </a:moveTo>
                <a:lnTo>
                  <a:pt x="4090132" y="0"/>
                </a:lnTo>
                <a:lnTo>
                  <a:pt x="4090132" y="5759450"/>
                </a:lnTo>
                <a:lnTo>
                  <a:pt x="0" y="575945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3370167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Freeform: Shape 11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1" name="Oval 13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Oval 15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43" name="Freeform: Shape 18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Freeform: Shape 19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5" name="Oval 20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6" name="Oval 21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47" name="Rectangle 23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55A6F3-5D06-E0E7-8287-81683E5000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6371409" cy="984885"/>
          </a:xfrm>
        </p:spPr>
        <p:txBody>
          <a:bodyPr vert="horz" wrap="square" lIns="0" tIns="0" rIns="0" bIns="0" rtlCol="0" anchor="ctr" anchorCtr="0">
            <a:normAutofit/>
          </a:bodyPr>
          <a:lstStyle/>
          <a:p>
            <a:r>
              <a:rPr lang="en-US" dirty="0"/>
              <a:t>GET STARTED</a:t>
            </a:r>
          </a:p>
        </p:txBody>
      </p:sp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65C8AD0-DC0C-3F4D-4945-C171B39B9C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0410" y="2860662"/>
            <a:ext cx="6371409" cy="3520203"/>
          </a:xfrm>
          <a:custGeom>
            <a:avLst/>
            <a:gdLst/>
            <a:ahLst/>
            <a:cxnLst/>
            <a:rect l="l" t="t" r="r" b="b"/>
            <a:pathLst>
              <a:path w="6922273" h="4225290">
                <a:moveTo>
                  <a:pt x="0" y="0"/>
                </a:moveTo>
                <a:lnTo>
                  <a:pt x="6922273" y="0"/>
                </a:lnTo>
                <a:lnTo>
                  <a:pt x="6922273" y="4225290"/>
                </a:lnTo>
                <a:lnTo>
                  <a:pt x="0" y="4225290"/>
                </a:lnTo>
                <a:close/>
              </a:path>
            </a:pathLst>
          </a:custGeom>
        </p:spPr>
      </p:pic>
      <p:pic>
        <p:nvPicPr>
          <p:cNvPr id="5" name="Content Placeholder 4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2EDEFB3A-74E0-FB25-BB2D-93A6D3936E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00181" y="2253805"/>
            <a:ext cx="4498159" cy="4127060"/>
          </a:xfrm>
          <a:custGeom>
            <a:avLst/>
            <a:gdLst/>
            <a:ahLst/>
            <a:cxnLst/>
            <a:rect l="l" t="t" r="r" b="b"/>
            <a:pathLst>
              <a:path w="6922273" h="4225290">
                <a:moveTo>
                  <a:pt x="0" y="0"/>
                </a:moveTo>
                <a:lnTo>
                  <a:pt x="6922273" y="0"/>
                </a:lnTo>
                <a:lnTo>
                  <a:pt x="6922273" y="4225290"/>
                </a:lnTo>
                <a:lnTo>
                  <a:pt x="0" y="4225290"/>
                </a:lnTo>
                <a:close/>
              </a:path>
            </a:pathLst>
          </a:custGeom>
        </p:spPr>
      </p:pic>
      <p:sp>
        <p:nvSpPr>
          <p:cNvPr id="48" name="Rectangle 25">
            <a:extLst>
              <a:ext uri="{FF2B5EF4-FFF2-40B4-BE49-F238E27FC236}">
                <a16:creationId xmlns:a16="http://schemas.microsoft.com/office/drawing/2014/main" id="{5337EA23-6703-4C96-9EEB-A408CBDD67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9798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C3EA6-ABCD-59BC-3D88-96AE09C9AD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6812" y="449263"/>
            <a:ext cx="11091600" cy="1332000"/>
          </a:xfrm>
        </p:spPr>
        <p:txBody>
          <a:bodyPr/>
          <a:lstStyle/>
          <a:p>
            <a:r>
              <a:rPr lang="en-US" dirty="0"/>
              <a:t>SNOWFLAKE CONSONE</a:t>
            </a:r>
          </a:p>
        </p:txBody>
      </p:sp>
      <p:pic>
        <p:nvPicPr>
          <p:cNvPr id="5" name="Content Placeholder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4A26864E-1378-3836-B119-3423099B6E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8662" y="1253330"/>
            <a:ext cx="9795538" cy="5273469"/>
          </a:xfrm>
        </p:spPr>
      </p:pic>
    </p:spTree>
    <p:extLst>
      <p:ext uri="{BB962C8B-B14F-4D97-AF65-F5344CB8AC3E}">
        <p14:creationId xmlns:p14="http://schemas.microsoft.com/office/powerpoint/2010/main" val="31905844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79" name="Rectangle 78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3CB6DF-150A-FA74-E051-F001045283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6371409" cy="984885"/>
          </a:xfrm>
        </p:spPr>
        <p:txBody>
          <a:bodyPr vert="horz" wrap="square" lIns="0" tIns="0" rIns="0" bIns="0" rtlCol="0" anchor="ctr" anchorCtr="0">
            <a:normAutofit/>
          </a:bodyPr>
          <a:lstStyle/>
          <a:p>
            <a:r>
              <a:rPr lang="en-US" sz="4400" dirty="0"/>
              <a:t>CREATING WAREHOUSE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8D43D8E9-B1AB-4D81-9F4E-04AA5C5AC6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83435"/>
            <a:ext cx="12192000" cy="4774565"/>
          </a:xfrm>
          <a:prstGeom prst="rect">
            <a:avLst/>
          </a:prstGeom>
          <a:solidFill>
            <a:schemeClr val="bg2">
              <a:lumMod val="25000"/>
              <a:lumOff val="7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4ECC0BED-F03F-40D6-96CE-80CAE6666C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C0D155D-C19B-22CB-D307-73D4EA0074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4088" y="5007601"/>
            <a:ext cx="6598184" cy="1311038"/>
          </a:xfrm>
          <a:custGeom>
            <a:avLst/>
            <a:gdLst/>
            <a:ahLst/>
            <a:cxnLst/>
            <a:rect l="l" t="t" r="r" b="b"/>
            <a:pathLst>
              <a:path w="6922273" h="4225290">
                <a:moveTo>
                  <a:pt x="0" y="0"/>
                </a:moveTo>
                <a:lnTo>
                  <a:pt x="6922273" y="0"/>
                </a:lnTo>
                <a:lnTo>
                  <a:pt x="6922273" y="4225290"/>
                </a:lnTo>
                <a:lnTo>
                  <a:pt x="0" y="4225290"/>
                </a:lnTo>
                <a:close/>
              </a:path>
            </a:pathLst>
          </a:custGeom>
        </p:spPr>
      </p:pic>
      <p:pic>
        <p:nvPicPr>
          <p:cNvPr id="7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A3C57174-6984-A85D-EDD5-3128016E91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6503" y="2300288"/>
            <a:ext cx="4954762" cy="4174387"/>
          </a:xfrm>
          <a:custGeom>
            <a:avLst/>
            <a:gdLst/>
            <a:ahLst/>
            <a:cxnLst/>
            <a:rect l="l" t="t" r="r" b="b"/>
            <a:pathLst>
              <a:path w="6922273" h="4225290">
                <a:moveTo>
                  <a:pt x="0" y="0"/>
                </a:moveTo>
                <a:lnTo>
                  <a:pt x="6922273" y="0"/>
                </a:lnTo>
                <a:lnTo>
                  <a:pt x="6922273" y="4225290"/>
                </a:lnTo>
                <a:lnTo>
                  <a:pt x="0" y="4225290"/>
                </a:lnTo>
                <a:close/>
              </a:path>
            </a:pathLst>
          </a:custGeom>
        </p:spPr>
      </p:pic>
      <p:sp>
        <p:nvSpPr>
          <p:cNvPr id="85" name="Rectangle 84">
            <a:extLst>
              <a:ext uri="{FF2B5EF4-FFF2-40B4-BE49-F238E27FC236}">
                <a16:creationId xmlns:a16="http://schemas.microsoft.com/office/drawing/2014/main" id="{5337EA23-6703-4C96-9EEB-A408CBDD67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0502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4AEF28-AA8B-560A-34C8-96B44899A8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6371409" cy="984885"/>
          </a:xfrm>
        </p:spPr>
        <p:txBody>
          <a:bodyPr vert="horz" wrap="square" lIns="0" tIns="0" rIns="0" bIns="0" rtlCol="0" anchor="ctr" anchorCtr="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400"/>
              <a:t>CREATE DATABASE AND TABLES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D43D8E9-B1AB-4D81-9F4E-04AA5C5AC6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83435"/>
            <a:ext cx="12192000" cy="4774565"/>
          </a:xfrm>
          <a:prstGeom prst="rect">
            <a:avLst/>
          </a:prstGeom>
          <a:solidFill>
            <a:schemeClr val="bg2">
              <a:lumMod val="25000"/>
              <a:lumOff val="7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ECC0BED-F03F-40D6-96CE-80CAE6666C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Graphical user interface, text, email&#10;&#10;Description automatically generated">
            <a:extLst>
              <a:ext uri="{FF2B5EF4-FFF2-40B4-BE49-F238E27FC236}">
                <a16:creationId xmlns:a16="http://schemas.microsoft.com/office/drawing/2014/main" id="{4ECA50E9-696F-8BD8-BC5D-9131806502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0480" y="2323483"/>
            <a:ext cx="6371409" cy="2309635"/>
          </a:xfrm>
          <a:custGeom>
            <a:avLst/>
            <a:gdLst/>
            <a:ahLst/>
            <a:cxnLst/>
            <a:rect l="l" t="t" r="r" b="b"/>
            <a:pathLst>
              <a:path w="6922273" h="4225290">
                <a:moveTo>
                  <a:pt x="0" y="0"/>
                </a:moveTo>
                <a:lnTo>
                  <a:pt x="6922273" y="0"/>
                </a:lnTo>
                <a:lnTo>
                  <a:pt x="6922273" y="4225290"/>
                </a:lnTo>
                <a:lnTo>
                  <a:pt x="0" y="4225290"/>
                </a:lnTo>
                <a:close/>
              </a:path>
            </a:pathLst>
          </a:custGeom>
        </p:spPr>
      </p:pic>
      <p:pic>
        <p:nvPicPr>
          <p:cNvPr id="7" name="Picture 6" descr="Graphical user interface, table&#10;&#10;Description automatically generated">
            <a:extLst>
              <a:ext uri="{FF2B5EF4-FFF2-40B4-BE49-F238E27FC236}">
                <a16:creationId xmlns:a16="http://schemas.microsoft.com/office/drawing/2014/main" id="{41D12676-E56D-F34C-6376-86E972E0E2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9149" y="2323482"/>
            <a:ext cx="5352371" cy="3893849"/>
          </a:xfrm>
          <a:custGeom>
            <a:avLst/>
            <a:gdLst/>
            <a:ahLst/>
            <a:cxnLst/>
            <a:rect l="l" t="t" r="r" b="b"/>
            <a:pathLst>
              <a:path w="6922273" h="4225290">
                <a:moveTo>
                  <a:pt x="0" y="0"/>
                </a:moveTo>
                <a:lnTo>
                  <a:pt x="6922273" y="0"/>
                </a:lnTo>
                <a:lnTo>
                  <a:pt x="6922273" y="4225290"/>
                </a:lnTo>
                <a:lnTo>
                  <a:pt x="0" y="4225290"/>
                </a:lnTo>
                <a:close/>
              </a:path>
            </a:pathLst>
          </a:cu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5337EA23-6703-4C96-9EEB-A408CBDD67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3205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47" name="Rectangle 46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4AEF28-AA8B-560A-34C8-96B44899A8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6373812" cy="984885"/>
          </a:xfrm>
        </p:spPr>
        <p:txBody>
          <a:bodyPr vert="horz" wrap="square" lIns="0" tIns="0" rIns="0" bIns="0" rtlCol="0" anchor="ctr" anchorCtr="0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CREATE SCHEMAS</a:t>
            </a:r>
          </a:p>
        </p:txBody>
      </p:sp>
      <p:pic>
        <p:nvPicPr>
          <p:cNvPr id="4" name="Content Placeholder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CCC3F7B-D288-93B7-521D-28E3C7908D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8836"/>
          <a:stretch/>
        </p:blipFill>
        <p:spPr>
          <a:xfrm>
            <a:off x="20" y="2083435"/>
            <a:ext cx="12191980" cy="4774564"/>
          </a:xfrm>
          <a:custGeom>
            <a:avLst/>
            <a:gdLst/>
            <a:ahLst/>
            <a:cxnLst/>
            <a:rect l="l" t="t" r="r" b="b"/>
            <a:pathLst>
              <a:path w="12192000" h="4774564">
                <a:moveTo>
                  <a:pt x="0" y="0"/>
                </a:moveTo>
                <a:lnTo>
                  <a:pt x="12192000" y="0"/>
                </a:lnTo>
                <a:lnTo>
                  <a:pt x="12192000" y="4774564"/>
                </a:lnTo>
                <a:lnTo>
                  <a:pt x="0" y="4774564"/>
                </a:lnTo>
                <a:close/>
              </a:path>
            </a:pathLst>
          </a:custGeom>
        </p:spPr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id="{5337EA23-6703-4C96-9EEB-A408CBDD67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B2B5990-6E31-3347-B465-2A257B3B23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2563" y="252662"/>
            <a:ext cx="5645349" cy="1556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7922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8A00A08-E4E6-4184-B484-E0E034072A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1171" y="13882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780E404-3121-4F33-AF2D-65F659A97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7675" y="288981"/>
            <a:ext cx="1262947" cy="1335600"/>
            <a:chOff x="2678417" y="2427951"/>
            <a:chExt cx="1262947" cy="1335600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2339341D-8322-49F1-91DA-6D115CCAE7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7EB9DB0E-3B0E-411A-9274-448D565CA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374496E-1AE8-1844-656E-E262E66FA6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5524" cy="3034657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r>
              <a:rPr lang="en-US" dirty="0"/>
              <a:t>Introduction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B158E9A-DBF4-4AA7-B6B7-8C8EB2FBDD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125249" y="5435090"/>
            <a:ext cx="762805" cy="734873"/>
            <a:chOff x="7950336" y="1300590"/>
            <a:chExt cx="762805" cy="734873"/>
          </a:xfrm>
        </p:grpSpPr>
        <p:sp>
          <p:nvSpPr>
            <p:cNvPr id="31" name="Freeform 5">
              <a:extLst>
                <a:ext uri="{FF2B5EF4-FFF2-40B4-BE49-F238E27FC236}">
                  <a16:creationId xmlns:a16="http://schemas.microsoft.com/office/drawing/2014/main" id="{6150ACFD-AEC6-42A3-A5A7-E7AD6B13E0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3600000">
              <a:off x="8220298" y="1428832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60000"/>
                  </a:schemeClr>
                </a:gs>
                <a:gs pos="100000">
                  <a:schemeClr val="accent1">
                    <a:lumMod val="60000"/>
                    <a:lumOff val="40000"/>
                    <a:alpha val="6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2" name="Freeform 6">
              <a:extLst>
                <a:ext uri="{FF2B5EF4-FFF2-40B4-BE49-F238E27FC236}">
                  <a16:creationId xmlns:a16="http://schemas.microsoft.com/office/drawing/2014/main" id="{DB4D1217-FEB1-4D2A-80F4-C227B66D72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3600000">
              <a:off x="8066503" y="1339815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60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3" name="Freeform 8">
              <a:extLst>
                <a:ext uri="{FF2B5EF4-FFF2-40B4-BE49-F238E27FC236}">
                  <a16:creationId xmlns:a16="http://schemas.microsoft.com/office/drawing/2014/main" id="{0BCA7138-22BA-4785-8B3D-9D45213E85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3600000">
              <a:off x="8217173" y="1608753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60000"/>
                  </a:schemeClr>
                </a:gs>
                <a:gs pos="100000">
                  <a:schemeClr val="accent1">
                    <a:lumMod val="60000"/>
                    <a:lumOff val="40000"/>
                    <a:alpha val="6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508000">
                <a:schemeClr val="bg2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5" name="Content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68E01E44-8CFB-B10C-BCC4-A97282E949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03216" y="1454582"/>
            <a:ext cx="7951563" cy="4333601"/>
          </a:xfrm>
          <a:custGeom>
            <a:avLst/>
            <a:gdLst/>
            <a:ahLst/>
            <a:cxnLst/>
            <a:rect l="l" t="t" r="r" b="b"/>
            <a:pathLst>
              <a:path w="7345363" h="5761037">
                <a:moveTo>
                  <a:pt x="0" y="0"/>
                </a:moveTo>
                <a:lnTo>
                  <a:pt x="7345363" y="0"/>
                </a:lnTo>
                <a:lnTo>
                  <a:pt x="7345363" y="5761037"/>
                </a:lnTo>
                <a:lnTo>
                  <a:pt x="0" y="576103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088043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B1A5F-1A12-C41E-E415-3623C05CA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DATABASE</a:t>
            </a:r>
          </a:p>
        </p:txBody>
      </p:sp>
      <p:pic>
        <p:nvPicPr>
          <p:cNvPr id="5" name="Content Placeholder 4" descr="Graphical user interface, text, email&#10;&#10;Description automatically generated">
            <a:extLst>
              <a:ext uri="{FF2B5EF4-FFF2-40B4-BE49-F238E27FC236}">
                <a16:creationId xmlns:a16="http://schemas.microsoft.com/office/drawing/2014/main" id="{BC737346-8536-4F16-040C-6A9A0A4EAA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9537" y="1541463"/>
            <a:ext cx="11091599" cy="4935818"/>
          </a:xfrm>
        </p:spPr>
      </p:pic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8F3B3649-36DB-3346-169F-39C1145B98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8584" y="4839383"/>
            <a:ext cx="4119279" cy="1399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7014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4AEF28-AA8B-560A-34C8-96B44899A8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0749" y="34136"/>
            <a:ext cx="6371409" cy="984885"/>
          </a:xfrm>
        </p:spPr>
        <p:txBody>
          <a:bodyPr vert="horz" wrap="square" lIns="0" tIns="0" rIns="0" bIns="0" rtlCol="0" anchor="ctr" anchorCtr="0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3400" dirty="0"/>
              <a:t>CREATE TABLES</a:t>
            </a:r>
          </a:p>
        </p:txBody>
      </p:sp>
      <p:pic>
        <p:nvPicPr>
          <p:cNvPr id="8" name="Content Placeholder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5F2A2A7-42F7-3A5D-327A-6FC41963CA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1947" y="797415"/>
            <a:ext cx="9991850" cy="5054356"/>
          </a:xfrm>
        </p:spPr>
      </p:pic>
      <p:pic>
        <p:nvPicPr>
          <p:cNvPr id="10" name="Picture 9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BFCBC72-A4E0-ECAF-F999-A123DD654E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947" y="4404843"/>
            <a:ext cx="3937941" cy="131029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3D0722A-27DE-50ED-9483-6D1ACA16BE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947" y="5883939"/>
            <a:ext cx="9991850" cy="731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9169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0DE2E-5493-B7A3-7551-240B531D6E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Snowflake Stages</a:t>
            </a:r>
          </a:p>
        </p:txBody>
      </p:sp>
      <p:pic>
        <p:nvPicPr>
          <p:cNvPr id="5" name="Content Placeholder 4" descr="Timeline&#10;&#10;Description automatically generated">
            <a:extLst>
              <a:ext uri="{FF2B5EF4-FFF2-40B4-BE49-F238E27FC236}">
                <a16:creationId xmlns:a16="http://schemas.microsoft.com/office/drawing/2014/main" id="{595525A3-6061-34B5-B0D8-ABFE76C9FF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9538" y="1510506"/>
            <a:ext cx="11437621" cy="4604544"/>
          </a:xfrm>
        </p:spPr>
      </p:pic>
    </p:spTree>
    <p:extLst>
      <p:ext uri="{BB962C8B-B14F-4D97-AF65-F5344CB8AC3E}">
        <p14:creationId xmlns:p14="http://schemas.microsoft.com/office/powerpoint/2010/main" val="8664244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37ACE4-8CCD-6979-3C20-A34F19D5FB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DATA LOAD</a:t>
            </a:r>
          </a:p>
        </p:txBody>
      </p:sp>
      <p:pic>
        <p:nvPicPr>
          <p:cNvPr id="5" name="Content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DB38F75B-FDA8-65A7-A64B-32F5EB3B71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2016" y="1310481"/>
            <a:ext cx="10889122" cy="5247210"/>
          </a:xfrm>
        </p:spPr>
      </p:pic>
    </p:spTree>
    <p:extLst>
      <p:ext uri="{BB962C8B-B14F-4D97-AF65-F5344CB8AC3E}">
        <p14:creationId xmlns:p14="http://schemas.microsoft.com/office/powerpoint/2010/main" val="4302366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37ACE4-8CCD-6979-3C20-A34F19D5FB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DATA LOAD CONTINUES..</a:t>
            </a:r>
          </a:p>
        </p:txBody>
      </p:sp>
      <p:pic>
        <p:nvPicPr>
          <p:cNvPr id="7" name="Content Placeholder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22BF56B-20BF-8115-927F-7FE35426D0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9538" y="1439068"/>
            <a:ext cx="11280512" cy="5069347"/>
          </a:xfrm>
        </p:spPr>
      </p:pic>
    </p:spTree>
    <p:extLst>
      <p:ext uri="{BB962C8B-B14F-4D97-AF65-F5344CB8AC3E}">
        <p14:creationId xmlns:p14="http://schemas.microsoft.com/office/powerpoint/2010/main" val="941405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37ACE4-8CCD-6979-3C20-A34F19D5FB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200" y="177800"/>
            <a:ext cx="11091600" cy="1332000"/>
          </a:xfrm>
        </p:spPr>
        <p:txBody>
          <a:bodyPr/>
          <a:lstStyle/>
          <a:p>
            <a:pPr algn="ctr"/>
            <a:r>
              <a:rPr lang="en-US" dirty="0"/>
              <a:t>LAB : DATA LOAD</a:t>
            </a:r>
          </a:p>
        </p:txBody>
      </p:sp>
      <p:pic>
        <p:nvPicPr>
          <p:cNvPr id="6" name="Content Placeholder 5" descr="Graphical user interface, text, email&#10;&#10;Description automatically generated">
            <a:extLst>
              <a:ext uri="{FF2B5EF4-FFF2-40B4-BE49-F238E27FC236}">
                <a16:creationId xmlns:a16="http://schemas.microsoft.com/office/drawing/2014/main" id="{54E33665-F269-08DE-CDE2-2B4686F353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28475" y="843799"/>
            <a:ext cx="8887088" cy="4199805"/>
          </a:xfrm>
        </p:spPr>
      </p:pic>
      <p:pic>
        <p:nvPicPr>
          <p:cNvPr id="9" name="Picture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90B152E-D562-D79A-9BED-26286BC9F4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937" y="5132816"/>
            <a:ext cx="10201275" cy="1547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0720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37ACE4-8CCD-6979-3C20-A34F19D5FB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0295" y="795174"/>
            <a:ext cx="6371409" cy="984885"/>
          </a:xfrm>
        </p:spPr>
        <p:txBody>
          <a:bodyPr vert="horz" wrap="square" lIns="0" tIns="0" rIns="0" bIns="0" rtlCol="0" anchor="ctr" anchorCtr="0">
            <a:normAutofit/>
          </a:bodyPr>
          <a:lstStyle/>
          <a:p>
            <a:r>
              <a:rPr lang="en-US" dirty="0"/>
              <a:t>LAB : DATA LOAD</a:t>
            </a:r>
            <a:endParaRPr lang="en-US"/>
          </a:p>
        </p:txBody>
      </p:sp>
      <p:pic>
        <p:nvPicPr>
          <p:cNvPr id="7" name="Content Placeholder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2FA9578-D793-D941-7216-C238030048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4088" y="2045361"/>
            <a:ext cx="6371407" cy="3488345"/>
          </a:xfrm>
          <a:custGeom>
            <a:avLst/>
            <a:gdLst/>
            <a:ahLst/>
            <a:cxnLst/>
            <a:rect l="l" t="t" r="r" b="b"/>
            <a:pathLst>
              <a:path w="6922273" h="4225290">
                <a:moveTo>
                  <a:pt x="0" y="0"/>
                </a:moveTo>
                <a:lnTo>
                  <a:pt x="6922273" y="0"/>
                </a:lnTo>
                <a:lnTo>
                  <a:pt x="6922273" y="4225290"/>
                </a:lnTo>
                <a:lnTo>
                  <a:pt x="0" y="4225290"/>
                </a:lnTo>
                <a:close/>
              </a:path>
            </a:pathLst>
          </a:custGeom>
        </p:spPr>
      </p:pic>
      <p:pic>
        <p:nvPicPr>
          <p:cNvPr id="10" name="Picture 9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9241D88-9D6C-A2A4-1EC1-0517CAECFC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2757" y="2075074"/>
            <a:ext cx="5346122" cy="3488345"/>
          </a:xfrm>
          <a:custGeom>
            <a:avLst/>
            <a:gdLst/>
            <a:ahLst/>
            <a:cxnLst/>
            <a:rect l="l" t="t" r="r" b="b"/>
            <a:pathLst>
              <a:path w="6922273" h="4225290">
                <a:moveTo>
                  <a:pt x="0" y="0"/>
                </a:moveTo>
                <a:lnTo>
                  <a:pt x="6922273" y="0"/>
                </a:lnTo>
                <a:lnTo>
                  <a:pt x="6922273" y="4225290"/>
                </a:lnTo>
                <a:lnTo>
                  <a:pt x="0" y="4225290"/>
                </a:lnTo>
                <a:close/>
              </a:path>
            </a:pathLst>
          </a:cu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5337EA23-6703-4C96-9EEB-A408CBDD67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1969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37ACE4-8CCD-6979-3C20-A34F19D5FB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4620" y="105359"/>
            <a:ext cx="6371409" cy="984885"/>
          </a:xfrm>
        </p:spPr>
        <p:txBody>
          <a:bodyPr vert="horz" wrap="square" lIns="0" tIns="0" rIns="0" bIns="0" rtlCol="0" anchor="ctr" anchorCtr="0">
            <a:normAutofit/>
          </a:bodyPr>
          <a:lstStyle/>
          <a:p>
            <a:r>
              <a:rPr lang="en-US" dirty="0"/>
              <a:t>LAB : DATA LOAD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337EA23-6703-4C96-9EEB-A408CBDD67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211CFE7-DAAA-D0AC-6908-AB02642729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8913" y="1009927"/>
            <a:ext cx="4804783" cy="4167590"/>
          </a:xfrm>
        </p:spPr>
      </p:pic>
      <p:pic>
        <p:nvPicPr>
          <p:cNvPr id="9" name="Picture 8" descr="Graphical user interface&#10;&#10;Description automatically generated">
            <a:extLst>
              <a:ext uri="{FF2B5EF4-FFF2-40B4-BE49-F238E27FC236}">
                <a16:creationId xmlns:a16="http://schemas.microsoft.com/office/drawing/2014/main" id="{91C2D7AB-0C3B-3687-0A93-86703ED4E7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8830" y="1028528"/>
            <a:ext cx="6794257" cy="2325307"/>
          </a:xfrm>
          <a:prstGeom prst="rect">
            <a:avLst/>
          </a:prstGeom>
        </p:spPr>
      </p:pic>
      <p:pic>
        <p:nvPicPr>
          <p:cNvPr id="12" name="Picture 11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8EED5301-E8C6-273E-9BA2-2E09DBF30B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8830" y="3464513"/>
            <a:ext cx="4446949" cy="2721975"/>
          </a:xfrm>
          <a:prstGeom prst="rect">
            <a:avLst/>
          </a:prstGeom>
        </p:spPr>
      </p:pic>
      <p:pic>
        <p:nvPicPr>
          <p:cNvPr id="14" name="Picture 1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7C78A23-CBA7-21D4-98B1-6BBF83D0AE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846" y="5308750"/>
            <a:ext cx="4304512" cy="1447811"/>
          </a:xfrm>
          <a:prstGeom prst="rect">
            <a:avLst/>
          </a:prstGeom>
        </p:spPr>
      </p:pic>
      <p:pic>
        <p:nvPicPr>
          <p:cNvPr id="18" name="Picture 17" descr="Icon&#10;&#10;Description automatically generated with medium confidence">
            <a:extLst>
              <a:ext uri="{FF2B5EF4-FFF2-40B4-BE49-F238E27FC236}">
                <a16:creationId xmlns:a16="http://schemas.microsoft.com/office/drawing/2014/main" id="{04C96755-238C-A289-EB2B-BBD0D9940E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20913" y="6155518"/>
            <a:ext cx="2366312" cy="632471"/>
          </a:xfrm>
          <a:prstGeom prst="rect">
            <a:avLst/>
          </a:prstGeom>
        </p:spPr>
      </p:pic>
      <p:pic>
        <p:nvPicPr>
          <p:cNvPr id="26" name="Picture 25" descr="Graphical user interface, table&#10;&#10;Description automatically generated with medium confidence">
            <a:extLst>
              <a:ext uri="{FF2B5EF4-FFF2-40B4-BE49-F238E27FC236}">
                <a16:creationId xmlns:a16="http://schemas.microsoft.com/office/drawing/2014/main" id="{B64E0B19-D6A0-B950-7BAD-5B023A8AC7D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44710" y="4267090"/>
            <a:ext cx="2510046" cy="1395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00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3" name="Oval 13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15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0" name="Group 17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2" name="Freeform: Shape 18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Freeform: Shape 19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227923-A606-7B52-4C6A-B8A7A7B03A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088" y="2075737"/>
            <a:ext cx="5437187" cy="2986234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r>
              <a:rPr lang="en-US" sz="6400" dirty="0"/>
              <a:t>BULK DATA LOAD : </a:t>
            </a:r>
            <a:br>
              <a:rPr lang="en-US" sz="6400" dirty="0"/>
            </a:br>
            <a:r>
              <a:rPr lang="en-US" sz="6400" dirty="0"/>
              <a:t>PART II</a:t>
            </a: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9AB504D0-C1ED-B60A-2984-C7238A6C5A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51899" y="238603"/>
            <a:ext cx="8349314" cy="1815975"/>
          </a:xfrm>
          <a:custGeom>
            <a:avLst/>
            <a:gdLst/>
            <a:ahLst/>
            <a:cxnLst/>
            <a:rect l="l" t="t" r="r" b="b"/>
            <a:pathLst>
              <a:path w="5083992" h="2880518">
                <a:moveTo>
                  <a:pt x="0" y="0"/>
                </a:moveTo>
                <a:lnTo>
                  <a:pt x="5083992" y="0"/>
                </a:lnTo>
                <a:lnTo>
                  <a:pt x="5083992" y="2880518"/>
                </a:lnTo>
                <a:lnTo>
                  <a:pt x="0" y="2880518"/>
                </a:lnTo>
                <a:close/>
              </a:path>
            </a:pathLst>
          </a:cu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41F54C07-61D4-4BB1-A209-297754AD9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161347" y="125399"/>
            <a:ext cx="1404698" cy="1155641"/>
            <a:chOff x="11161347" y="125399"/>
            <a:chExt cx="1404698" cy="1155641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2778C56C-3077-4234-BF38-388080D1A1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>
              <a:off x="11161347" y="125399"/>
              <a:ext cx="1341675" cy="926985"/>
            </a:xfrm>
            <a:custGeom>
              <a:avLst/>
              <a:gdLst>
                <a:gd name="connsiteX0" fmla="*/ 1049126 w 1341675"/>
                <a:gd name="connsiteY0" fmla="*/ 8962 h 926985"/>
                <a:gd name="connsiteX1" fmla="*/ 1341675 w 1341675"/>
                <a:gd name="connsiteY1" fmla="*/ 301511 h 926985"/>
                <a:gd name="connsiteX2" fmla="*/ 1130649 w 1341675"/>
                <a:gd name="connsiteY2" fmla="*/ 512537 h 926985"/>
                <a:gd name="connsiteX3" fmla="*/ 1107397 w 1341675"/>
                <a:gd name="connsiteY3" fmla="*/ 499917 h 926985"/>
                <a:gd name="connsiteX4" fmla="*/ 926985 w 1341675"/>
                <a:gd name="connsiteY4" fmla="*/ 463493 h 926985"/>
                <a:gd name="connsiteX5" fmla="*/ 463493 w 1341675"/>
                <a:gd name="connsiteY5" fmla="*/ 926985 h 926985"/>
                <a:gd name="connsiteX6" fmla="*/ 0 w 1341675"/>
                <a:gd name="connsiteY6" fmla="*/ 926985 h 926985"/>
                <a:gd name="connsiteX7" fmla="*/ 926985 w 1341675"/>
                <a:gd name="connsiteY7" fmla="*/ 0 h 926985"/>
                <a:gd name="connsiteX8" fmla="*/ 1021763 w 1341675"/>
                <a:gd name="connsiteY8" fmla="*/ 4786 h 926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41675" h="926985">
                  <a:moveTo>
                    <a:pt x="1049126" y="8962"/>
                  </a:moveTo>
                  <a:lnTo>
                    <a:pt x="1341675" y="301511"/>
                  </a:lnTo>
                  <a:lnTo>
                    <a:pt x="1130649" y="512537"/>
                  </a:lnTo>
                  <a:lnTo>
                    <a:pt x="1107397" y="499917"/>
                  </a:lnTo>
                  <a:cubicBezTo>
                    <a:pt x="1051945" y="476462"/>
                    <a:pt x="990979" y="463493"/>
                    <a:pt x="926985" y="463493"/>
                  </a:cubicBezTo>
                  <a:cubicBezTo>
                    <a:pt x="671005" y="463493"/>
                    <a:pt x="463493" y="671005"/>
                    <a:pt x="463493" y="926985"/>
                  </a:cubicBezTo>
                  <a:lnTo>
                    <a:pt x="0" y="926985"/>
                  </a:lnTo>
                  <a:cubicBezTo>
                    <a:pt x="0" y="415026"/>
                    <a:pt x="415025" y="0"/>
                    <a:pt x="926985" y="0"/>
                  </a:cubicBezTo>
                  <a:cubicBezTo>
                    <a:pt x="958982" y="0"/>
                    <a:pt x="990601" y="1621"/>
                    <a:pt x="1021763" y="4786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54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CE6009CB-E4A9-4334-904A-8BD104D595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798454" y="994196"/>
              <a:ext cx="107098" cy="466589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>
              <a:innerShdw blurRad="63500" dist="254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8C6B70D-B88E-4EBD-BEA4-6FD2E5FE5C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>
              <a:off x="11228590" y="129580"/>
              <a:ext cx="1337455" cy="1042921"/>
            </a:xfrm>
            <a:custGeom>
              <a:avLst/>
              <a:gdLst>
                <a:gd name="connsiteX0" fmla="*/ 1084058 w 1337455"/>
                <a:gd name="connsiteY0" fmla="*/ 16081 h 1042921"/>
                <a:gd name="connsiteX1" fmla="*/ 1337455 w 1337455"/>
                <a:gd name="connsiteY1" fmla="*/ 269477 h 1042921"/>
                <a:gd name="connsiteX2" fmla="*/ 1060775 w 1337455"/>
                <a:gd name="connsiteY2" fmla="*/ 546158 h 1042921"/>
                <a:gd name="connsiteX3" fmla="*/ 1020394 w 1337455"/>
                <a:gd name="connsiteY3" fmla="*/ 532055 h 1042921"/>
                <a:gd name="connsiteX4" fmla="*/ 926985 w 1337455"/>
                <a:gd name="connsiteY4" fmla="*/ 521461 h 1042921"/>
                <a:gd name="connsiteX5" fmla="*/ 463492 w 1337455"/>
                <a:gd name="connsiteY5" fmla="*/ 1042921 h 1042921"/>
                <a:gd name="connsiteX6" fmla="*/ 0 w 1337455"/>
                <a:gd name="connsiteY6" fmla="*/ 1042921 h 1042921"/>
                <a:gd name="connsiteX7" fmla="*/ 926984 w 1337455"/>
                <a:gd name="connsiteY7" fmla="*/ 0 h 1042921"/>
                <a:gd name="connsiteX8" fmla="*/ 1021763 w 1337455"/>
                <a:gd name="connsiteY8" fmla="*/ 5384 h 104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7455" h="1042921">
                  <a:moveTo>
                    <a:pt x="1084058" y="16081"/>
                  </a:moveTo>
                  <a:lnTo>
                    <a:pt x="1337455" y="269477"/>
                  </a:lnTo>
                  <a:lnTo>
                    <a:pt x="1060775" y="546158"/>
                  </a:lnTo>
                  <a:lnTo>
                    <a:pt x="1020394" y="532055"/>
                  </a:lnTo>
                  <a:cubicBezTo>
                    <a:pt x="990222" y="525109"/>
                    <a:pt x="958982" y="521461"/>
                    <a:pt x="926985" y="521461"/>
                  </a:cubicBezTo>
                  <a:cubicBezTo>
                    <a:pt x="671005" y="521461"/>
                    <a:pt x="463493" y="754927"/>
                    <a:pt x="463492" y="1042921"/>
                  </a:cubicBezTo>
                  <a:lnTo>
                    <a:pt x="0" y="1042921"/>
                  </a:lnTo>
                  <a:cubicBezTo>
                    <a:pt x="0" y="466932"/>
                    <a:pt x="415025" y="0"/>
                    <a:pt x="926984" y="0"/>
                  </a:cubicBezTo>
                  <a:cubicBezTo>
                    <a:pt x="958982" y="0"/>
                    <a:pt x="990600" y="1824"/>
                    <a:pt x="1021763" y="5384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39B02BFF-E00A-48CF-A4A8-6A5C083086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5012826"/>
            <a:ext cx="855255" cy="1080000"/>
          </a:xfrm>
          <a:custGeom>
            <a:avLst/>
            <a:gdLst>
              <a:gd name="connsiteX0" fmla="*/ 315255 w 855255"/>
              <a:gd name="connsiteY0" fmla="*/ 0 h 1080000"/>
              <a:gd name="connsiteX1" fmla="*/ 855255 w 855255"/>
              <a:gd name="connsiteY1" fmla="*/ 540000 h 1080000"/>
              <a:gd name="connsiteX2" fmla="*/ 315255 w 855255"/>
              <a:gd name="connsiteY2" fmla="*/ 1080000 h 1080000"/>
              <a:gd name="connsiteX3" fmla="*/ 13336 w 855255"/>
              <a:gd name="connsiteY3" fmla="*/ 987777 h 1080000"/>
              <a:gd name="connsiteX4" fmla="*/ 0 w 855255"/>
              <a:gd name="connsiteY4" fmla="*/ 976774 h 1080000"/>
              <a:gd name="connsiteX5" fmla="*/ 0 w 855255"/>
              <a:gd name="connsiteY5" fmla="*/ 103227 h 1080000"/>
              <a:gd name="connsiteX6" fmla="*/ 13336 w 855255"/>
              <a:gd name="connsiteY6" fmla="*/ 92224 h 1080000"/>
              <a:gd name="connsiteX7" fmla="*/ 315255 w 855255"/>
              <a:gd name="connsiteY7" fmla="*/ 0 h 10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55255" h="1080000">
                <a:moveTo>
                  <a:pt x="315255" y="0"/>
                </a:moveTo>
                <a:cubicBezTo>
                  <a:pt x="613489" y="0"/>
                  <a:pt x="855255" y="241766"/>
                  <a:pt x="855255" y="540000"/>
                </a:cubicBezTo>
                <a:cubicBezTo>
                  <a:pt x="855255" y="838234"/>
                  <a:pt x="613489" y="1080000"/>
                  <a:pt x="315255" y="1080000"/>
                </a:cubicBezTo>
                <a:cubicBezTo>
                  <a:pt x="203417" y="1080000"/>
                  <a:pt x="99520" y="1046002"/>
                  <a:pt x="13336" y="987777"/>
                </a:cubicBezTo>
                <a:lnTo>
                  <a:pt x="0" y="976774"/>
                </a:lnTo>
                <a:lnTo>
                  <a:pt x="0" y="103227"/>
                </a:lnTo>
                <a:lnTo>
                  <a:pt x="13336" y="92224"/>
                </a:lnTo>
                <a:cubicBezTo>
                  <a:pt x="99520" y="33999"/>
                  <a:pt x="203417" y="0"/>
                  <a:pt x="315255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289CA49-84AA-127D-13F1-4BE7FB4D37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3137" y="3043078"/>
            <a:ext cx="8784775" cy="3667642"/>
          </a:xfrm>
          <a:custGeom>
            <a:avLst/>
            <a:gdLst/>
            <a:ahLst/>
            <a:cxnLst/>
            <a:rect l="l" t="t" r="r" b="b"/>
            <a:pathLst>
              <a:path w="5083992" h="2880518">
                <a:moveTo>
                  <a:pt x="0" y="0"/>
                </a:moveTo>
                <a:lnTo>
                  <a:pt x="5083992" y="0"/>
                </a:lnTo>
                <a:lnTo>
                  <a:pt x="5083992" y="2880518"/>
                </a:lnTo>
                <a:lnTo>
                  <a:pt x="0" y="2880518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2548449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3" name="Oval 13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15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0" name="Group 17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2" name="Freeform: Shape 18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Freeform: Shape 19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227923-A606-7B52-4C6A-B8A7A7B03A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088" y="2075737"/>
            <a:ext cx="5437187" cy="2986234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r>
              <a:rPr lang="en-US" sz="6400" dirty="0"/>
              <a:t>BULK DATA LOAD : </a:t>
            </a:r>
            <a:br>
              <a:rPr lang="en-US" sz="6400" dirty="0"/>
            </a:br>
            <a:r>
              <a:rPr lang="en-US" sz="6400" dirty="0"/>
              <a:t>PART II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1F54C07-61D4-4BB1-A209-297754AD9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161347" y="125399"/>
            <a:ext cx="1404698" cy="1155641"/>
            <a:chOff x="11161347" y="125399"/>
            <a:chExt cx="1404698" cy="1155641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2778C56C-3077-4234-BF38-388080D1A1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>
              <a:off x="11161347" y="125399"/>
              <a:ext cx="1341675" cy="926985"/>
            </a:xfrm>
            <a:custGeom>
              <a:avLst/>
              <a:gdLst>
                <a:gd name="connsiteX0" fmla="*/ 1049126 w 1341675"/>
                <a:gd name="connsiteY0" fmla="*/ 8962 h 926985"/>
                <a:gd name="connsiteX1" fmla="*/ 1341675 w 1341675"/>
                <a:gd name="connsiteY1" fmla="*/ 301511 h 926985"/>
                <a:gd name="connsiteX2" fmla="*/ 1130649 w 1341675"/>
                <a:gd name="connsiteY2" fmla="*/ 512537 h 926985"/>
                <a:gd name="connsiteX3" fmla="*/ 1107397 w 1341675"/>
                <a:gd name="connsiteY3" fmla="*/ 499917 h 926985"/>
                <a:gd name="connsiteX4" fmla="*/ 926985 w 1341675"/>
                <a:gd name="connsiteY4" fmla="*/ 463493 h 926985"/>
                <a:gd name="connsiteX5" fmla="*/ 463493 w 1341675"/>
                <a:gd name="connsiteY5" fmla="*/ 926985 h 926985"/>
                <a:gd name="connsiteX6" fmla="*/ 0 w 1341675"/>
                <a:gd name="connsiteY6" fmla="*/ 926985 h 926985"/>
                <a:gd name="connsiteX7" fmla="*/ 926985 w 1341675"/>
                <a:gd name="connsiteY7" fmla="*/ 0 h 926985"/>
                <a:gd name="connsiteX8" fmla="*/ 1021763 w 1341675"/>
                <a:gd name="connsiteY8" fmla="*/ 4786 h 926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41675" h="926985">
                  <a:moveTo>
                    <a:pt x="1049126" y="8962"/>
                  </a:moveTo>
                  <a:lnTo>
                    <a:pt x="1341675" y="301511"/>
                  </a:lnTo>
                  <a:lnTo>
                    <a:pt x="1130649" y="512537"/>
                  </a:lnTo>
                  <a:lnTo>
                    <a:pt x="1107397" y="499917"/>
                  </a:lnTo>
                  <a:cubicBezTo>
                    <a:pt x="1051945" y="476462"/>
                    <a:pt x="990979" y="463493"/>
                    <a:pt x="926985" y="463493"/>
                  </a:cubicBezTo>
                  <a:cubicBezTo>
                    <a:pt x="671005" y="463493"/>
                    <a:pt x="463493" y="671005"/>
                    <a:pt x="463493" y="926985"/>
                  </a:cubicBezTo>
                  <a:lnTo>
                    <a:pt x="0" y="926985"/>
                  </a:lnTo>
                  <a:cubicBezTo>
                    <a:pt x="0" y="415026"/>
                    <a:pt x="415025" y="0"/>
                    <a:pt x="926985" y="0"/>
                  </a:cubicBezTo>
                  <a:cubicBezTo>
                    <a:pt x="958982" y="0"/>
                    <a:pt x="990601" y="1621"/>
                    <a:pt x="1021763" y="4786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54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CE6009CB-E4A9-4334-904A-8BD104D595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798454" y="994196"/>
              <a:ext cx="107098" cy="466589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>
              <a:innerShdw blurRad="63500" dist="254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8C6B70D-B88E-4EBD-BEA4-6FD2E5FE5C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>
              <a:off x="11228590" y="129580"/>
              <a:ext cx="1337455" cy="1042921"/>
            </a:xfrm>
            <a:custGeom>
              <a:avLst/>
              <a:gdLst>
                <a:gd name="connsiteX0" fmla="*/ 1084058 w 1337455"/>
                <a:gd name="connsiteY0" fmla="*/ 16081 h 1042921"/>
                <a:gd name="connsiteX1" fmla="*/ 1337455 w 1337455"/>
                <a:gd name="connsiteY1" fmla="*/ 269477 h 1042921"/>
                <a:gd name="connsiteX2" fmla="*/ 1060775 w 1337455"/>
                <a:gd name="connsiteY2" fmla="*/ 546158 h 1042921"/>
                <a:gd name="connsiteX3" fmla="*/ 1020394 w 1337455"/>
                <a:gd name="connsiteY3" fmla="*/ 532055 h 1042921"/>
                <a:gd name="connsiteX4" fmla="*/ 926985 w 1337455"/>
                <a:gd name="connsiteY4" fmla="*/ 521461 h 1042921"/>
                <a:gd name="connsiteX5" fmla="*/ 463492 w 1337455"/>
                <a:gd name="connsiteY5" fmla="*/ 1042921 h 1042921"/>
                <a:gd name="connsiteX6" fmla="*/ 0 w 1337455"/>
                <a:gd name="connsiteY6" fmla="*/ 1042921 h 1042921"/>
                <a:gd name="connsiteX7" fmla="*/ 926984 w 1337455"/>
                <a:gd name="connsiteY7" fmla="*/ 0 h 1042921"/>
                <a:gd name="connsiteX8" fmla="*/ 1021763 w 1337455"/>
                <a:gd name="connsiteY8" fmla="*/ 5384 h 104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7455" h="1042921">
                  <a:moveTo>
                    <a:pt x="1084058" y="16081"/>
                  </a:moveTo>
                  <a:lnTo>
                    <a:pt x="1337455" y="269477"/>
                  </a:lnTo>
                  <a:lnTo>
                    <a:pt x="1060775" y="546158"/>
                  </a:lnTo>
                  <a:lnTo>
                    <a:pt x="1020394" y="532055"/>
                  </a:lnTo>
                  <a:cubicBezTo>
                    <a:pt x="990222" y="525109"/>
                    <a:pt x="958982" y="521461"/>
                    <a:pt x="926985" y="521461"/>
                  </a:cubicBezTo>
                  <a:cubicBezTo>
                    <a:pt x="671005" y="521461"/>
                    <a:pt x="463493" y="754927"/>
                    <a:pt x="463492" y="1042921"/>
                  </a:cubicBezTo>
                  <a:lnTo>
                    <a:pt x="0" y="1042921"/>
                  </a:lnTo>
                  <a:cubicBezTo>
                    <a:pt x="0" y="466932"/>
                    <a:pt x="415025" y="0"/>
                    <a:pt x="926984" y="0"/>
                  </a:cubicBezTo>
                  <a:cubicBezTo>
                    <a:pt x="958982" y="0"/>
                    <a:pt x="990600" y="1824"/>
                    <a:pt x="1021763" y="5384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39B02BFF-E00A-48CF-A4A8-6A5C083086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5012826"/>
            <a:ext cx="855255" cy="1080000"/>
          </a:xfrm>
          <a:custGeom>
            <a:avLst/>
            <a:gdLst>
              <a:gd name="connsiteX0" fmla="*/ 315255 w 855255"/>
              <a:gd name="connsiteY0" fmla="*/ 0 h 1080000"/>
              <a:gd name="connsiteX1" fmla="*/ 855255 w 855255"/>
              <a:gd name="connsiteY1" fmla="*/ 540000 h 1080000"/>
              <a:gd name="connsiteX2" fmla="*/ 315255 w 855255"/>
              <a:gd name="connsiteY2" fmla="*/ 1080000 h 1080000"/>
              <a:gd name="connsiteX3" fmla="*/ 13336 w 855255"/>
              <a:gd name="connsiteY3" fmla="*/ 987777 h 1080000"/>
              <a:gd name="connsiteX4" fmla="*/ 0 w 855255"/>
              <a:gd name="connsiteY4" fmla="*/ 976774 h 1080000"/>
              <a:gd name="connsiteX5" fmla="*/ 0 w 855255"/>
              <a:gd name="connsiteY5" fmla="*/ 103227 h 1080000"/>
              <a:gd name="connsiteX6" fmla="*/ 13336 w 855255"/>
              <a:gd name="connsiteY6" fmla="*/ 92224 h 1080000"/>
              <a:gd name="connsiteX7" fmla="*/ 315255 w 855255"/>
              <a:gd name="connsiteY7" fmla="*/ 0 h 10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55255" h="1080000">
                <a:moveTo>
                  <a:pt x="315255" y="0"/>
                </a:moveTo>
                <a:cubicBezTo>
                  <a:pt x="613489" y="0"/>
                  <a:pt x="855255" y="241766"/>
                  <a:pt x="855255" y="540000"/>
                </a:cubicBezTo>
                <a:cubicBezTo>
                  <a:pt x="855255" y="838234"/>
                  <a:pt x="613489" y="1080000"/>
                  <a:pt x="315255" y="1080000"/>
                </a:cubicBezTo>
                <a:cubicBezTo>
                  <a:pt x="203417" y="1080000"/>
                  <a:pt x="99520" y="1046002"/>
                  <a:pt x="13336" y="987777"/>
                </a:cubicBezTo>
                <a:lnTo>
                  <a:pt x="0" y="976774"/>
                </a:lnTo>
                <a:lnTo>
                  <a:pt x="0" y="103227"/>
                </a:lnTo>
                <a:lnTo>
                  <a:pt x="13336" y="92224"/>
                </a:lnTo>
                <a:cubicBezTo>
                  <a:pt x="99520" y="33999"/>
                  <a:pt x="203417" y="0"/>
                  <a:pt x="315255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AA84BA52-7072-56C2-94C4-FAF70B00B4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5365" y="4029076"/>
            <a:ext cx="9109468" cy="2510040"/>
          </a:xfrm>
          <a:prstGeom prst="rect">
            <a:avLst/>
          </a:prstGeom>
        </p:spPr>
      </p:pic>
      <p:pic>
        <p:nvPicPr>
          <p:cNvPr id="19" name="Content Placeholder 18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58CDDC25-42E4-4DB2-E780-D1D9076590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95126" y="32875"/>
            <a:ext cx="8263199" cy="2203246"/>
          </a:xfrm>
        </p:spPr>
      </p:pic>
      <p:pic>
        <p:nvPicPr>
          <p:cNvPr id="34" name="Picture 3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6BF79FD-FB84-AD8E-6CCE-20E53B7880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4782" y="2381740"/>
            <a:ext cx="4210050" cy="1501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7071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D61C61-F299-7FDE-208A-7182532DB4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What is Snowflake ? 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EAA324-0981-241C-5856-42E3C8DF95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113199"/>
            <a:ext cx="10833417" cy="3087451"/>
          </a:xfrm>
        </p:spPr>
        <p:txBody>
          <a:bodyPr/>
          <a:lstStyle/>
          <a:p>
            <a:r>
              <a:rPr lang="en-IN" dirty="0"/>
              <a:t>Snowflake is an analytic data warehouse provided as Software-as- Services(SaaS). Snowflake provides data warehouse that is faster, </a:t>
            </a:r>
            <a:r>
              <a:rPr lang="en-IN" dirty="0" err="1"/>
              <a:t>easierto</a:t>
            </a:r>
            <a:r>
              <a:rPr lang="en-IN" dirty="0"/>
              <a:t> use and more flexible that other traditional data warehouses.</a:t>
            </a:r>
          </a:p>
          <a:p>
            <a:r>
              <a:rPr lang="en-IN" dirty="0"/>
              <a:t>Snowflake data warehouse is not built on existing databases or not on big data software platform as Hadoop.</a:t>
            </a:r>
          </a:p>
          <a:p>
            <a:r>
              <a:rPr lang="en-IN" dirty="0"/>
              <a:t>The snowflake data warehouse uses a new SQL database engine with unique architecture designed for the cloud.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04729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95" name="Rectangle 94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227923-A606-7B52-4C6A-B8A7A7B03A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4273" y="292557"/>
            <a:ext cx="6373812" cy="984885"/>
          </a:xfrm>
        </p:spPr>
        <p:txBody>
          <a:bodyPr vert="horz" wrap="square" lIns="0" tIns="0" rIns="0" bIns="0" rtlCol="0" anchor="ctr" anchorCtr="0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3400" dirty="0"/>
              <a:t>BULK DATA LOAD : </a:t>
            </a:r>
            <a:br>
              <a:rPr lang="en-US" sz="3400" dirty="0"/>
            </a:br>
            <a:r>
              <a:rPr lang="en-US" sz="3400" dirty="0"/>
              <a:t>PART II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31ACE9CC-FA52-49A8-A8CB-4C6772C481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83434"/>
            <a:ext cx="12192000" cy="4774566"/>
          </a:xfrm>
          <a:prstGeom prst="rect">
            <a:avLst/>
          </a:prstGeom>
          <a:solidFill>
            <a:schemeClr val="bg2">
              <a:lumMod val="50000"/>
              <a:lumOff val="50000"/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Graphical user interface, text&#10;&#10;Description automatically generated with medium confidence">
            <a:extLst>
              <a:ext uri="{FF2B5EF4-FFF2-40B4-BE49-F238E27FC236}">
                <a16:creationId xmlns:a16="http://schemas.microsoft.com/office/drawing/2014/main" id="{C277A9BA-5D7A-DF52-0B17-B8B75B2CEE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5737" y="1222003"/>
            <a:ext cx="10717101" cy="5343440"/>
          </a:xfrm>
          <a:custGeom>
            <a:avLst/>
            <a:gdLst/>
            <a:ahLst/>
            <a:cxnLst/>
            <a:rect l="l" t="t" r="r" b="b"/>
            <a:pathLst>
              <a:path w="12192000" h="4225290">
                <a:moveTo>
                  <a:pt x="0" y="0"/>
                </a:moveTo>
                <a:lnTo>
                  <a:pt x="12192000" y="0"/>
                </a:lnTo>
                <a:lnTo>
                  <a:pt x="12192000" y="4225290"/>
                </a:lnTo>
                <a:lnTo>
                  <a:pt x="0" y="4225290"/>
                </a:lnTo>
                <a:close/>
              </a:path>
            </a:pathLst>
          </a:custGeom>
        </p:spPr>
      </p:pic>
      <p:sp>
        <p:nvSpPr>
          <p:cNvPr id="99" name="Rectangle 98">
            <a:extLst>
              <a:ext uri="{FF2B5EF4-FFF2-40B4-BE49-F238E27FC236}">
                <a16:creationId xmlns:a16="http://schemas.microsoft.com/office/drawing/2014/main" id="{28B56926-F216-4281-9196-1495BD3061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3990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9C3EA6-ABCD-59BC-3D88-96AE09C9AD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03950" y="549275"/>
            <a:ext cx="5437187" cy="2986234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r>
              <a:rPr lang="en-US" sz="6400"/>
              <a:t>THANK YOU…!!!</a:t>
            </a:r>
          </a:p>
        </p:txBody>
      </p:sp>
      <p:pic>
        <p:nvPicPr>
          <p:cNvPr id="8" name="Graphic 7" descr="Handshake">
            <a:extLst>
              <a:ext uri="{FF2B5EF4-FFF2-40B4-BE49-F238E27FC236}">
                <a16:creationId xmlns:a16="http://schemas.microsoft.com/office/drawing/2014/main" id="{19F826DA-B43F-435D-9533-2B936F717C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0863" y="878681"/>
            <a:ext cx="5102225" cy="5102225"/>
          </a:xfrm>
          <a:custGeom>
            <a:avLst/>
            <a:gdLst/>
            <a:ahLst/>
            <a:cxnLst/>
            <a:rect l="l" t="t" r="r" b="b"/>
            <a:pathLst>
              <a:path w="5102225" h="5761037">
                <a:moveTo>
                  <a:pt x="0" y="0"/>
                </a:moveTo>
                <a:lnTo>
                  <a:pt x="5102225" y="0"/>
                </a:lnTo>
                <a:lnTo>
                  <a:pt x="5102225" y="5761037"/>
                </a:lnTo>
                <a:lnTo>
                  <a:pt x="0" y="576103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1548068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921B3-1ABC-B61F-DC30-9A56DE7E45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6752" y="429306"/>
            <a:ext cx="11091600" cy="1332000"/>
          </a:xfrm>
        </p:spPr>
        <p:txBody>
          <a:bodyPr/>
          <a:lstStyle/>
          <a:p>
            <a:r>
              <a:rPr lang="en-US" dirty="0"/>
              <a:t>Snowflake Key Differentiator</a:t>
            </a:r>
          </a:p>
        </p:txBody>
      </p:sp>
      <p:pic>
        <p:nvPicPr>
          <p:cNvPr id="5" name="Content Placeholder 4" descr="Timeline&#10;&#10;Description automatically generated">
            <a:extLst>
              <a:ext uri="{FF2B5EF4-FFF2-40B4-BE49-F238E27FC236}">
                <a16:creationId xmlns:a16="http://schemas.microsoft.com/office/drawing/2014/main" id="{23D991E7-F835-65ED-F88D-1BB3F9FA71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7324" y="1470025"/>
            <a:ext cx="10317352" cy="4958669"/>
          </a:xfrm>
        </p:spPr>
      </p:pic>
    </p:spTree>
    <p:extLst>
      <p:ext uri="{BB962C8B-B14F-4D97-AF65-F5344CB8AC3E}">
        <p14:creationId xmlns:p14="http://schemas.microsoft.com/office/powerpoint/2010/main" val="30213815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12949-E7E7-6AD4-D614-9CA8812C83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9462" y="675005"/>
            <a:ext cx="11091600" cy="1332000"/>
          </a:xfrm>
        </p:spPr>
        <p:txBody>
          <a:bodyPr>
            <a:normAutofit fontScale="90000"/>
          </a:bodyPr>
          <a:lstStyle/>
          <a:p>
            <a:pPr algn="ctr"/>
            <a:r>
              <a:rPr lang="en-IN" dirty="0"/>
              <a:t>Key Concept and Architecture</a:t>
            </a:r>
            <a:br>
              <a:rPr lang="en-IN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3DDAE2-F9ED-6028-2140-AAF75CAE1D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IN" dirty="0">
                <a:solidFill>
                  <a:srgbClr val="FFFF00">
                    <a:alpha val="60000"/>
                  </a:srgbClr>
                </a:solidFill>
              </a:rPr>
              <a:t>Data Warehouse as Cloud Service:</a:t>
            </a:r>
          </a:p>
          <a:p>
            <a:pPr marL="0" indent="0">
              <a:buNone/>
            </a:pPr>
            <a:r>
              <a:rPr lang="en-IN" dirty="0">
                <a:solidFill>
                  <a:srgbClr val="FFFF00">
                    <a:alpha val="60000"/>
                  </a:srgbClr>
                </a:solidFill>
              </a:rPr>
              <a:t>Snowflake data warehouse is true SaaS offering : </a:t>
            </a:r>
          </a:p>
          <a:p>
            <a:pPr marL="0" indent="0">
              <a:buNone/>
            </a:pPr>
            <a:r>
              <a:rPr lang="en-IN" dirty="0">
                <a:solidFill>
                  <a:srgbClr val="FFFF00">
                    <a:alpha val="60000"/>
                  </a:srgbClr>
                </a:solidFill>
              </a:rPr>
              <a:t>       • There is no hardware (virtual or physical) for you to select, install, configure and manage.</a:t>
            </a:r>
          </a:p>
          <a:p>
            <a:pPr marL="0" indent="0">
              <a:buNone/>
            </a:pPr>
            <a:r>
              <a:rPr lang="en-IN" dirty="0">
                <a:solidFill>
                  <a:srgbClr val="FFFF00">
                    <a:alpha val="60000"/>
                  </a:srgbClr>
                </a:solidFill>
              </a:rPr>
              <a:t>       • There is no software for you install, configure and manage.</a:t>
            </a:r>
          </a:p>
          <a:p>
            <a:pPr marL="0" indent="0">
              <a:buNone/>
            </a:pPr>
            <a:r>
              <a:rPr lang="en-IN" dirty="0">
                <a:solidFill>
                  <a:srgbClr val="FFFF00">
                    <a:alpha val="60000"/>
                  </a:srgbClr>
                </a:solidFill>
              </a:rPr>
              <a:t>       • Ongoing maintenance, management and tuning is handled by snowflake.</a:t>
            </a:r>
          </a:p>
          <a:p>
            <a:pPr marL="0" indent="0">
              <a:buNone/>
            </a:pPr>
            <a:r>
              <a:rPr lang="en-IN" dirty="0">
                <a:solidFill>
                  <a:srgbClr val="FFFF00">
                    <a:alpha val="60000"/>
                  </a:srgbClr>
                </a:solidFill>
              </a:rPr>
              <a:t>Snowflake completely runs on cloud infrastructure. All the component of the snowflake service runs on public cloud infrastructure.</a:t>
            </a:r>
          </a:p>
          <a:p>
            <a:pPr marL="0" indent="0">
              <a:buNone/>
            </a:pPr>
            <a:r>
              <a:rPr lang="en-IN" dirty="0">
                <a:solidFill>
                  <a:srgbClr val="FFFF00">
                    <a:alpha val="60000"/>
                  </a:srgbClr>
                </a:solidFill>
              </a:rPr>
              <a:t>Snowflake uses virtual compute instance for its compute need and storage service for storage of data. Snowflake can not be run on private cloud infrastructure(on </a:t>
            </a:r>
            <a:r>
              <a:rPr lang="en-IN" dirty="0" err="1">
                <a:solidFill>
                  <a:srgbClr val="FFFF00">
                    <a:alpha val="60000"/>
                  </a:srgbClr>
                </a:solidFill>
              </a:rPr>
              <a:t>primises</a:t>
            </a:r>
            <a:r>
              <a:rPr lang="en-IN" dirty="0"/>
              <a:t>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62943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9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9" name="Oval 11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0" name="Oval 13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1" name="Group 15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2" name="Freeform: Shape 16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Freeform: Shape 17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4" name="Oval 18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5" name="Oval 19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36" name="Rectangle 21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6CB961-E493-AE8D-D1C1-2F21D4A470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7102" y="418900"/>
            <a:ext cx="6373812" cy="984885"/>
          </a:xfrm>
        </p:spPr>
        <p:txBody>
          <a:bodyPr vert="horz" wrap="square" lIns="0" tIns="0" rIns="0" bIns="0" rtlCol="0" anchor="ctr" anchorCtr="0">
            <a:normAutofit/>
          </a:bodyPr>
          <a:lstStyle/>
          <a:p>
            <a:pPr algn="ctr"/>
            <a:r>
              <a:rPr lang="en-US" dirty="0"/>
              <a:t>Snowflake Architecture</a:t>
            </a:r>
          </a:p>
        </p:txBody>
      </p:sp>
      <p:sp>
        <p:nvSpPr>
          <p:cNvPr id="37" name="Rectangle 23">
            <a:extLst>
              <a:ext uri="{FF2B5EF4-FFF2-40B4-BE49-F238E27FC236}">
                <a16:creationId xmlns:a16="http://schemas.microsoft.com/office/drawing/2014/main" id="{31ACE9CC-FA52-49A8-A8CB-4C6772C481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83434"/>
            <a:ext cx="12192000" cy="4774566"/>
          </a:xfrm>
          <a:prstGeom prst="rect">
            <a:avLst/>
          </a:prstGeom>
          <a:solidFill>
            <a:schemeClr val="bg2">
              <a:lumMod val="50000"/>
              <a:lumOff val="50000"/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Graphical user interface&#10;&#10;Description automatically generated">
            <a:extLst>
              <a:ext uri="{FF2B5EF4-FFF2-40B4-BE49-F238E27FC236}">
                <a16:creationId xmlns:a16="http://schemas.microsoft.com/office/drawing/2014/main" id="{C799A2B2-3205-0F15-E0B0-5F03672595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0864" y="1558475"/>
            <a:ext cx="11413937" cy="4822389"/>
          </a:xfrm>
          <a:custGeom>
            <a:avLst/>
            <a:gdLst/>
            <a:ahLst/>
            <a:cxnLst/>
            <a:rect l="l" t="t" r="r" b="b"/>
            <a:pathLst>
              <a:path w="12192000" h="4225290">
                <a:moveTo>
                  <a:pt x="0" y="0"/>
                </a:moveTo>
                <a:lnTo>
                  <a:pt x="12192000" y="0"/>
                </a:lnTo>
                <a:lnTo>
                  <a:pt x="12192000" y="4225290"/>
                </a:lnTo>
                <a:lnTo>
                  <a:pt x="0" y="4225290"/>
                </a:lnTo>
                <a:close/>
              </a:path>
            </a:pathLst>
          </a:custGeom>
        </p:spPr>
      </p:pic>
      <p:sp>
        <p:nvSpPr>
          <p:cNvPr id="38" name="Rectangle 25">
            <a:extLst>
              <a:ext uri="{FF2B5EF4-FFF2-40B4-BE49-F238E27FC236}">
                <a16:creationId xmlns:a16="http://schemas.microsoft.com/office/drawing/2014/main" id="{28B56926-F216-4281-9196-1495BD3061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9882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C2C441-FEAF-C56F-70BE-6D23814CE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Update Record</a:t>
            </a:r>
          </a:p>
        </p:txBody>
      </p:sp>
      <p:pic>
        <p:nvPicPr>
          <p:cNvPr id="5" name="Content Placeholder 4" descr="Diagram, timeline&#10;&#10;Description automatically generated">
            <a:extLst>
              <a:ext uri="{FF2B5EF4-FFF2-40B4-BE49-F238E27FC236}">
                <a16:creationId xmlns:a16="http://schemas.microsoft.com/office/drawing/2014/main" id="{AF3ABCB4-204E-D961-75D5-9A1B91F320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8030" y="1237204"/>
            <a:ext cx="9874730" cy="5470440"/>
          </a:xfrm>
        </p:spPr>
      </p:pic>
    </p:spTree>
    <p:extLst>
      <p:ext uri="{BB962C8B-B14F-4D97-AF65-F5344CB8AC3E}">
        <p14:creationId xmlns:p14="http://schemas.microsoft.com/office/powerpoint/2010/main" val="28518986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CBB44-E4C4-AE03-BC7A-5AB252BEA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Compute Layer</a:t>
            </a:r>
          </a:p>
        </p:txBody>
      </p:sp>
      <p:pic>
        <p:nvPicPr>
          <p:cNvPr id="5" name="Content Placeholder 4" descr="Graphical user interface&#10;&#10;Description automatically generated">
            <a:extLst>
              <a:ext uri="{FF2B5EF4-FFF2-40B4-BE49-F238E27FC236}">
                <a16:creationId xmlns:a16="http://schemas.microsoft.com/office/drawing/2014/main" id="{415C186C-9956-C784-4D29-DC2CB0DF43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3891" y="1447166"/>
            <a:ext cx="11399990" cy="4739322"/>
          </a:xfrm>
        </p:spPr>
      </p:pic>
    </p:spTree>
    <p:extLst>
      <p:ext uri="{BB962C8B-B14F-4D97-AF65-F5344CB8AC3E}">
        <p14:creationId xmlns:p14="http://schemas.microsoft.com/office/powerpoint/2010/main" val="12425008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8A00A08-E4E6-4184-B484-E0E034072A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1171" y="13882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780E404-3121-4F33-AF2D-65F659A97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7675" y="288981"/>
            <a:ext cx="1262947" cy="1335600"/>
            <a:chOff x="2678417" y="2427951"/>
            <a:chExt cx="1262947" cy="1335600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2339341D-8322-49F1-91DA-6D115CCAE7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7EB9DB0E-3B0E-411A-9274-448D565CA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1EB244E-BD40-DB04-EE4E-770A17EB56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5524" cy="3034657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r>
              <a:rPr lang="en-US" dirty="0"/>
              <a:t>Warehouse Size &amp; Pricing</a:t>
            </a:r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B158E9A-DBF4-4AA7-B6B7-8C8EB2FBDD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125249" y="5435090"/>
            <a:ext cx="762805" cy="734873"/>
            <a:chOff x="7950336" y="1300590"/>
            <a:chExt cx="762805" cy="734873"/>
          </a:xfrm>
        </p:grpSpPr>
        <p:sp>
          <p:nvSpPr>
            <p:cNvPr id="31" name="Freeform 5">
              <a:extLst>
                <a:ext uri="{FF2B5EF4-FFF2-40B4-BE49-F238E27FC236}">
                  <a16:creationId xmlns:a16="http://schemas.microsoft.com/office/drawing/2014/main" id="{6150ACFD-AEC6-42A3-A5A7-E7AD6B13E0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3600000">
              <a:off x="8220298" y="1428832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60000"/>
                  </a:schemeClr>
                </a:gs>
                <a:gs pos="100000">
                  <a:schemeClr val="accent1">
                    <a:lumMod val="60000"/>
                    <a:lumOff val="40000"/>
                    <a:alpha val="6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2" name="Freeform 6">
              <a:extLst>
                <a:ext uri="{FF2B5EF4-FFF2-40B4-BE49-F238E27FC236}">
                  <a16:creationId xmlns:a16="http://schemas.microsoft.com/office/drawing/2014/main" id="{DB4D1217-FEB1-4D2A-80F4-C227B66D72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3600000">
              <a:off x="8066503" y="1339815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60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3" name="Freeform 8">
              <a:extLst>
                <a:ext uri="{FF2B5EF4-FFF2-40B4-BE49-F238E27FC236}">
                  <a16:creationId xmlns:a16="http://schemas.microsoft.com/office/drawing/2014/main" id="{0BCA7138-22BA-4785-8B3D-9D45213E85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3600000">
              <a:off x="8217173" y="1608753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60000"/>
                  </a:schemeClr>
                </a:gs>
                <a:gs pos="100000">
                  <a:schemeClr val="accent1">
                    <a:lumMod val="60000"/>
                    <a:lumOff val="40000"/>
                    <a:alpha val="6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508000">
                <a:schemeClr val="bg2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5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4725D4BD-A12B-68AC-A31F-FA1BA86879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95776" y="794645"/>
            <a:ext cx="7649863" cy="5488776"/>
          </a:xfrm>
          <a:custGeom>
            <a:avLst/>
            <a:gdLst/>
            <a:ahLst/>
            <a:cxnLst/>
            <a:rect l="l" t="t" r="r" b="b"/>
            <a:pathLst>
              <a:path w="7345363" h="5761037">
                <a:moveTo>
                  <a:pt x="0" y="0"/>
                </a:moveTo>
                <a:lnTo>
                  <a:pt x="7345363" y="0"/>
                </a:lnTo>
                <a:lnTo>
                  <a:pt x="7345363" y="5761037"/>
                </a:lnTo>
                <a:lnTo>
                  <a:pt x="0" y="576103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165334802"/>
      </p:ext>
    </p:extLst>
  </p:cSld>
  <p:clrMapOvr>
    <a:masterClrMapping/>
  </p:clrMapOvr>
</p:sld>
</file>

<file path=ppt/theme/theme1.xml><?xml version="1.0" encoding="utf-8"?>
<a:theme xmlns:a="http://schemas.openxmlformats.org/drawingml/2006/main" name="3DFloatVTI">
  <a:themeElements>
    <a:clrScheme name="Float">
      <a:dk1>
        <a:sysClr val="windowText" lastClr="000000"/>
      </a:dk1>
      <a:lt1>
        <a:sysClr val="window" lastClr="FFFFFF"/>
      </a:lt1>
      <a:dk2>
        <a:srgbClr val="1B192E"/>
      </a:dk2>
      <a:lt2>
        <a:srgbClr val="EAE5EB"/>
      </a:lt2>
      <a:accent1>
        <a:srgbClr val="13BE89"/>
      </a:accent1>
      <a:accent2>
        <a:srgbClr val="12B1BF"/>
      </a:accent2>
      <a:accent3>
        <a:srgbClr val="D40AA8"/>
      </a:accent3>
      <a:accent4>
        <a:srgbClr val="B86E62"/>
      </a:accent4>
      <a:accent5>
        <a:srgbClr val="A3A3C1"/>
      </a:accent5>
      <a:accent6>
        <a:srgbClr val="37335B"/>
      </a:accent6>
      <a:hlink>
        <a:srgbClr val="0066FF"/>
      </a:hlink>
      <a:folHlink>
        <a:srgbClr val="666699"/>
      </a:folHlink>
    </a:clrScheme>
    <a:fontScheme name="Float">
      <a:majorFont>
        <a:latin typeface="Sitka Heading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3DFloatVTI" id="{F59BA300-ED19-4B39-9AE3-7882B1DE8B78}" vid="{0FEC63E3-719F-4F50-9F1E-5B8BAF39109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95</TotalTime>
  <Words>297</Words>
  <Application>Microsoft Macintosh PowerPoint</Application>
  <PresentationFormat>Widescreen</PresentationFormat>
  <Paragraphs>43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Arial</vt:lpstr>
      <vt:lpstr>Sitka Heading</vt:lpstr>
      <vt:lpstr>Source Sans Pro</vt:lpstr>
      <vt:lpstr>3DFloatVTI</vt:lpstr>
      <vt:lpstr>SNOWFLAKE </vt:lpstr>
      <vt:lpstr>Introduction</vt:lpstr>
      <vt:lpstr>What is Snowflake ?  </vt:lpstr>
      <vt:lpstr>Snowflake Key Differentiator</vt:lpstr>
      <vt:lpstr>Key Concept and Architecture </vt:lpstr>
      <vt:lpstr>Snowflake Architecture</vt:lpstr>
      <vt:lpstr>Update Record</vt:lpstr>
      <vt:lpstr>Compute Layer</vt:lpstr>
      <vt:lpstr>Warehouse Size &amp; Pricing</vt:lpstr>
      <vt:lpstr>Separate Warehouse for Different Workloads</vt:lpstr>
      <vt:lpstr>Service Layer</vt:lpstr>
      <vt:lpstr>Table and Partition File Mapping</vt:lpstr>
      <vt:lpstr>Why Only For Cloud(SaaS) ?</vt:lpstr>
      <vt:lpstr>CREATE YOUR SNOWFLAKE ACCOUNT : SIGNUP</vt:lpstr>
      <vt:lpstr>GET STARTED</vt:lpstr>
      <vt:lpstr>SNOWFLAKE CONSONE</vt:lpstr>
      <vt:lpstr>CREATING WAREHOUSE</vt:lpstr>
      <vt:lpstr>CREATE DATABASE AND TABLES</vt:lpstr>
      <vt:lpstr>CREATE SCHEMAS</vt:lpstr>
      <vt:lpstr>CREATE DATABASE</vt:lpstr>
      <vt:lpstr>CREATE TABLES</vt:lpstr>
      <vt:lpstr>Snowflake Stages</vt:lpstr>
      <vt:lpstr>DATA LOAD</vt:lpstr>
      <vt:lpstr>DATA LOAD CONTINUES..</vt:lpstr>
      <vt:lpstr>LAB : DATA LOAD</vt:lpstr>
      <vt:lpstr>LAB : DATA LOAD</vt:lpstr>
      <vt:lpstr>LAB : DATA LOAD</vt:lpstr>
      <vt:lpstr>BULK DATA LOAD :  PART II</vt:lpstr>
      <vt:lpstr>BULK DATA LOAD :  PART II</vt:lpstr>
      <vt:lpstr>BULK DATA LOAD :  PART II</vt:lpstr>
      <vt:lpstr>THANK YOU…!!!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SNOWFLAKE </dc:title>
  <dc:creator>Sgtultulghosh@outlook.com</dc:creator>
  <cp:lastModifiedBy>Sgtultulghosh@outlook.com</cp:lastModifiedBy>
  <cp:revision>4</cp:revision>
  <dcterms:created xsi:type="dcterms:W3CDTF">2022-08-17T08:54:14Z</dcterms:created>
  <dcterms:modified xsi:type="dcterms:W3CDTF">2022-08-17T10:29:25Z</dcterms:modified>
</cp:coreProperties>
</file>